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6.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60"/>
  </p:handoutMasterIdLst>
  <p:sldIdLst>
    <p:sldId id="257" r:id="rId2"/>
    <p:sldId id="258" r:id="rId3"/>
    <p:sldId id="270" r:id="rId4"/>
    <p:sldId id="332" r:id="rId5"/>
    <p:sldId id="274" r:id="rId6"/>
    <p:sldId id="281" r:id="rId7"/>
    <p:sldId id="272" r:id="rId8"/>
    <p:sldId id="329" r:id="rId9"/>
    <p:sldId id="331" r:id="rId10"/>
    <p:sldId id="279" r:id="rId11"/>
    <p:sldId id="280" r:id="rId12"/>
    <p:sldId id="269" r:id="rId13"/>
    <p:sldId id="275" r:id="rId14"/>
    <p:sldId id="276" r:id="rId15"/>
    <p:sldId id="271" r:id="rId16"/>
    <p:sldId id="277" r:id="rId17"/>
    <p:sldId id="282" r:id="rId18"/>
    <p:sldId id="285" r:id="rId19"/>
    <p:sldId id="284" r:id="rId20"/>
    <p:sldId id="283" r:id="rId21"/>
    <p:sldId id="288" r:id="rId22"/>
    <p:sldId id="289" r:id="rId23"/>
    <p:sldId id="291" r:id="rId24"/>
    <p:sldId id="292" r:id="rId25"/>
    <p:sldId id="293" r:id="rId26"/>
    <p:sldId id="296" r:id="rId27"/>
    <p:sldId id="297" r:id="rId28"/>
    <p:sldId id="298" r:id="rId29"/>
    <p:sldId id="299" r:id="rId30"/>
    <p:sldId id="300" r:id="rId31"/>
    <p:sldId id="265" r:id="rId32"/>
    <p:sldId id="301" r:id="rId33"/>
    <p:sldId id="302" r:id="rId34"/>
    <p:sldId id="303" r:id="rId35"/>
    <p:sldId id="305" r:id="rId36"/>
    <p:sldId id="304" r:id="rId37"/>
    <p:sldId id="306" r:id="rId38"/>
    <p:sldId id="308" r:id="rId39"/>
    <p:sldId id="307" r:id="rId40"/>
    <p:sldId id="310" r:id="rId41"/>
    <p:sldId id="309" r:id="rId42"/>
    <p:sldId id="320" r:id="rId43"/>
    <p:sldId id="311" r:id="rId44"/>
    <p:sldId id="312" r:id="rId45"/>
    <p:sldId id="266" r:id="rId46"/>
    <p:sldId id="314" r:id="rId47"/>
    <p:sldId id="315" r:id="rId48"/>
    <p:sldId id="322" r:id="rId49"/>
    <p:sldId id="313" r:id="rId50"/>
    <p:sldId id="316" r:id="rId51"/>
    <p:sldId id="317" r:id="rId52"/>
    <p:sldId id="318" r:id="rId53"/>
    <p:sldId id="319" r:id="rId54"/>
    <p:sldId id="321" r:id="rId55"/>
    <p:sldId id="324" r:id="rId56"/>
    <p:sldId id="323" r:id="rId57"/>
    <p:sldId id="325" r:id="rId58"/>
    <p:sldId id="267" r:id="rId5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144" userDrawn="1">
          <p15:clr>
            <a:srgbClr val="A4A3A4"/>
          </p15:clr>
        </p15:guide>
        <p15:guide id="4" orient="horz" pos="41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4" autoAdjust="0"/>
    <p:restoredTop sz="94996"/>
  </p:normalViewPr>
  <p:slideViewPr>
    <p:cSldViewPr snapToGrid="0" snapToObjects="1" showGuides="1">
      <p:cViewPr varScale="1">
        <p:scale>
          <a:sx n="206" d="100"/>
          <a:sy n="206" d="100"/>
        </p:scale>
        <p:origin x="1997" y="10"/>
      </p:cViewPr>
      <p:guideLst>
        <p:guide orient="horz" pos="2160"/>
        <p:guide pos="2880"/>
        <p:guide pos="144"/>
        <p:guide orient="horz" pos="4176"/>
      </p:guideLst>
    </p:cSldViewPr>
  </p:slideViewPr>
  <p:notesTextViewPr>
    <p:cViewPr>
      <p:scale>
        <a:sx n="1" d="1"/>
        <a:sy n="1" d="1"/>
      </p:scale>
      <p:origin x="0" y="0"/>
    </p:cViewPr>
  </p:notesTextViewPr>
  <p:notesViewPr>
    <p:cSldViewPr snapToGrid="0" snapToObjects="1" showGuides="1">
      <p:cViewPr varScale="1">
        <p:scale>
          <a:sx n="153" d="100"/>
          <a:sy n="153" d="100"/>
        </p:scale>
        <p:origin x="612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4AE9823D-E7A0-154B-AEAA-15E461D3C0D0}" type="datetimeFigureOut">
              <a:t>6/29/2018</a:t>
            </a:fld>
            <a:endParaRPr lang="en-US" dirty="0"/>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80CE4613-F9BF-4E44-8F02-894C18ADDF82}" type="slidenum">
              <a:t>‹#›</a:t>
            </a:fld>
            <a:endParaRPr lang="en-US" dirty="0"/>
          </a:p>
        </p:txBody>
      </p:sp>
    </p:spTree>
    <p:extLst>
      <p:ext uri="{BB962C8B-B14F-4D97-AF65-F5344CB8AC3E}">
        <p14:creationId xmlns:p14="http://schemas.microsoft.com/office/powerpoint/2010/main" val="11929350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UGA">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userDrawn="1"/>
        </p:nvSpPr>
        <p:spPr>
          <a:xfrm>
            <a:off x="1120775" y="2728978"/>
            <a:ext cx="6902450" cy="2677656"/>
          </a:xfrm>
          <a:prstGeom prst="rect">
            <a:avLst/>
          </a:prstGeom>
          <a:noFill/>
        </p:spPr>
        <p:txBody>
          <a:bodyPr wrap="square" rtlCol="0">
            <a:spAutoFit/>
          </a:bodyPr>
          <a:lstStyle/>
          <a:p>
            <a:pPr algn="ctr"/>
            <a:r>
              <a:rPr lang="en-US" sz="1400" b="0" i="0" kern="1200" dirty="0" smtClean="0">
                <a:solidFill>
                  <a:schemeClr val="tx1"/>
                </a:solidFill>
                <a:latin typeface="Georgia" charset="0"/>
                <a:ea typeface="Georgia" charset="0"/>
                <a:cs typeface="Georgia" charset="0"/>
              </a:rPr>
              <a:t>Chartered by the state of Georgia in 1785, the University of Georgia is the birthplace of public higher education in America — launching our nation’s great tradition of world-class education for all. What began as a commitment to inspire the next generation grows stronger today through global research, hands-on experiential learning and extensive outreach. One of America’s “Public Ivies” and a top 10 best value in public higher education, the University of Georgia tackles some of the world’s grand challenges</a:t>
            </a:r>
            <a:r>
              <a:rPr lang="en-US" sz="1400" b="0" i="0" kern="1200" baseline="0" dirty="0" smtClean="0">
                <a:solidFill>
                  <a:schemeClr val="tx1"/>
                </a:solidFill>
                <a:latin typeface="Georgia" charset="0"/>
                <a:ea typeface="Georgia" charset="0"/>
                <a:cs typeface="Georgia" charset="0"/>
              </a:rPr>
              <a:t> </a:t>
            </a:r>
            <a:r>
              <a:rPr lang="en-US" sz="1400" b="0" i="0" kern="1200" dirty="0" smtClean="0">
                <a:solidFill>
                  <a:schemeClr val="tx1"/>
                </a:solidFill>
                <a:latin typeface="Georgia" charset="0"/>
                <a:ea typeface="Georgia" charset="0"/>
                <a:cs typeface="Georgia" charset="0"/>
              </a:rPr>
              <a:t>— from combating infectious disease and securing the world’s food supply to advancing economic growth and analyzing the environment.</a:t>
            </a:r>
          </a:p>
          <a:p>
            <a:pPr algn="ctr"/>
            <a:r>
              <a:rPr lang="en-US" sz="1400" b="0" i="0" kern="1200" dirty="0" smtClean="0">
                <a:solidFill>
                  <a:schemeClr val="tx1"/>
                </a:solidFill>
                <a:latin typeface="Georgia" charset="0"/>
                <a:ea typeface="Georgia" charset="0"/>
                <a:cs typeface="Georgia" charset="0"/>
              </a:rPr>
              <a:t> </a:t>
            </a:r>
          </a:p>
          <a:p>
            <a:pPr algn="ctr"/>
            <a:r>
              <a:rPr lang="en-US" sz="1400" b="0" i="0" kern="1200" dirty="0" smtClean="0">
                <a:solidFill>
                  <a:schemeClr val="tx1"/>
                </a:solidFill>
                <a:latin typeface="Georgia" charset="0"/>
                <a:ea typeface="Georgia" charset="0"/>
                <a:cs typeface="Georgia" charset="0"/>
              </a:rPr>
              <a:t>Located in Classic City of Athens, approximately an hour northeast of Atlanta, Georgia’s flagship university thrives in a community that promotes the benefits of a culture-rich</a:t>
            </a:r>
            <a:r>
              <a:rPr lang="en-US" sz="1400" b="0" i="0" kern="1200" baseline="0" dirty="0" smtClean="0">
                <a:solidFill>
                  <a:schemeClr val="tx1"/>
                </a:solidFill>
                <a:latin typeface="Georgia" charset="0"/>
                <a:ea typeface="Georgia" charset="0"/>
                <a:cs typeface="Georgia" charset="0"/>
              </a:rPr>
              <a:t> </a:t>
            </a:r>
            <a:r>
              <a:rPr lang="en-US" sz="1400" b="0" i="0" kern="1200" dirty="0" smtClean="0">
                <a:solidFill>
                  <a:schemeClr val="tx1"/>
                </a:solidFill>
                <a:latin typeface="Georgia" charset="0"/>
                <a:ea typeface="Georgia" charset="0"/>
                <a:cs typeface="Georgia" charset="0"/>
              </a:rPr>
              <a:t>college town with a strong economic center.</a:t>
            </a:r>
            <a:endParaRPr lang="en-US" sz="1400" b="0" i="0" dirty="0">
              <a:latin typeface="Georgia" charset="0"/>
              <a:ea typeface="Georgia" charset="0"/>
              <a:cs typeface="Georgia"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17584" y="912616"/>
            <a:ext cx="1708832" cy="1313570"/>
          </a:xfrm>
          <a:prstGeom prst="rect">
            <a:avLst/>
          </a:prstGeom>
        </p:spPr>
      </p:pic>
    </p:spTree>
    <p:extLst>
      <p:ext uri="{BB962C8B-B14F-4D97-AF65-F5344CB8AC3E}">
        <p14:creationId xmlns:p14="http://schemas.microsoft.com/office/powerpoint/2010/main" val="1640198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Option 1">
    <p:spTree>
      <p:nvGrpSpPr>
        <p:cNvPr id="1" name=""/>
        <p:cNvGrpSpPr/>
        <p:nvPr/>
      </p:nvGrpSpPr>
      <p:grpSpPr>
        <a:xfrm>
          <a:off x="0" y="0"/>
          <a:ext cx="0" cy="0"/>
          <a:chOff x="0" y="0"/>
          <a:chExt cx="0" cy="0"/>
        </a:xfrm>
      </p:grpSpPr>
      <p:sp>
        <p:nvSpPr>
          <p:cNvPr id="13" name="Rectangle 12"/>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sp>
        <p:nvSpPr>
          <p:cNvPr id="14" name="Rectangle 13"/>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38744" y="2581948"/>
            <a:ext cx="8040688" cy="837575"/>
          </a:xfrm>
        </p:spPr>
        <p:txBody>
          <a:bodyPr>
            <a:normAutofit/>
          </a:bodyPr>
          <a:lstStyle>
            <a:lvl1pPr marL="0" indent="0" algn="ctr">
              <a:lnSpc>
                <a:spcPct val="100000"/>
              </a:lnSpc>
              <a:spcBef>
                <a:spcPts val="0"/>
              </a:spcBef>
              <a:buFontTx/>
              <a:buNone/>
              <a:defRPr sz="4800" b="1" i="0" baseline="0">
                <a:solidFill>
                  <a:schemeClr val="bg1"/>
                </a:solidFill>
                <a:latin typeface="Arial" charset="0"/>
                <a:ea typeface="Arial" charset="0"/>
                <a:cs typeface="Arial" charset="0"/>
              </a:defRPr>
            </a:lvl1pPr>
          </a:lstStyle>
          <a:p>
            <a:pPr lvl="0"/>
            <a:r>
              <a:rPr lang="en-US" sz="4800" b="1" i="0">
                <a:latin typeface="Arial" charset="0"/>
                <a:ea typeface="Arial" charset="0"/>
                <a:cs typeface="Arial" charset="0"/>
              </a:rPr>
              <a:t>Title 48–54 Pt Arial Bold</a:t>
            </a:r>
          </a:p>
        </p:txBody>
      </p:sp>
      <p:sp>
        <p:nvSpPr>
          <p:cNvPr id="7" name="Text Placeholder 6"/>
          <p:cNvSpPr>
            <a:spLocks noGrp="1"/>
          </p:cNvSpPr>
          <p:nvPr>
            <p:ph type="body" sz="quarter" idx="11" hasCustomPrompt="1"/>
          </p:nvPr>
        </p:nvSpPr>
        <p:spPr>
          <a:xfrm>
            <a:off x="638744" y="3419524"/>
            <a:ext cx="8040688" cy="400002"/>
          </a:xfrm>
        </p:spPr>
        <p:txBody>
          <a:bodyPr>
            <a:normAutofit/>
          </a:bodyPr>
          <a:lstStyle>
            <a:lvl1pPr marL="0" indent="0" algn="ctr">
              <a:lnSpc>
                <a:spcPct val="100000"/>
              </a:lnSpc>
              <a:spcBef>
                <a:spcPts val="0"/>
              </a:spcBef>
              <a:buFontTx/>
              <a:buNone/>
              <a:defRPr sz="1800" b="0" i="0">
                <a:solidFill>
                  <a:schemeClr val="bg1"/>
                </a:solidFill>
                <a:latin typeface="Arial" charset="0"/>
                <a:ea typeface="Arial" charset="0"/>
                <a:cs typeface="Arial" charset="0"/>
              </a:defRPr>
            </a:lvl1pPr>
          </a:lstStyle>
          <a:p>
            <a:pPr lvl="0"/>
            <a:r>
              <a:rPr lang="en-US" sz="1800"/>
              <a:t>Presenter’s Name or Secondary Title 18–20 Pt Arial</a:t>
            </a:r>
            <a:endParaRPr lang="en-US"/>
          </a:p>
        </p:txBody>
      </p:sp>
    </p:spTree>
    <p:extLst>
      <p:ext uri="{BB962C8B-B14F-4D97-AF65-F5344CB8AC3E}">
        <p14:creationId xmlns:p14="http://schemas.microsoft.com/office/powerpoint/2010/main" val="1877883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Option 2">
    <p:spTree>
      <p:nvGrpSpPr>
        <p:cNvPr id="1" name=""/>
        <p:cNvGrpSpPr/>
        <p:nvPr/>
      </p:nvGrpSpPr>
      <p:grpSpPr>
        <a:xfrm>
          <a:off x="0" y="0"/>
          <a:ext cx="0" cy="0"/>
          <a:chOff x="0" y="0"/>
          <a:chExt cx="0" cy="0"/>
        </a:xfrm>
      </p:grpSpPr>
      <p:sp>
        <p:nvSpPr>
          <p:cNvPr id="24" name="Picture Placeholder 23"/>
          <p:cNvSpPr>
            <a:spLocks noGrp="1"/>
          </p:cNvSpPr>
          <p:nvPr>
            <p:ph type="pic" sz="quarter" idx="12" hasCustomPrompt="1"/>
          </p:nvPr>
        </p:nvSpPr>
        <p:spPr>
          <a:xfrm>
            <a:off x="3425641" y="0"/>
            <a:ext cx="5718359" cy="6865938"/>
          </a:xfrm>
        </p:spPr>
        <p:txBody>
          <a:bodyPr>
            <a:normAutofit/>
          </a:bodyPr>
          <a:lstStyle>
            <a:lvl1pPr marL="0" indent="0" algn="ctr">
              <a:buFontTx/>
              <a:buNone/>
              <a:defRPr sz="1600"/>
            </a:lvl1pPr>
          </a:lstStyle>
          <a:p>
            <a:r>
              <a:rPr lang="en-US" dirty="0"/>
              <a:t>Click icon and select an image. Use the CROP tool under the PICTURE FORMAT tab to adjust.</a:t>
            </a:r>
          </a:p>
        </p:txBody>
      </p:sp>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cxnSp>
        <p:nvCxnSpPr>
          <p:cNvPr id="13" name="Straight Connector 12"/>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10"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spTree>
    <p:extLst>
      <p:ext uri="{BB962C8B-B14F-4D97-AF65-F5344CB8AC3E}">
        <p14:creationId xmlns:p14="http://schemas.microsoft.com/office/powerpoint/2010/main" val="26076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Option 3">
    <p:spTree>
      <p:nvGrpSpPr>
        <p:cNvPr id="1" name=""/>
        <p:cNvGrpSpPr/>
        <p:nvPr/>
      </p:nvGrpSpPr>
      <p:grpSpPr>
        <a:xfrm>
          <a:off x="0" y="0"/>
          <a:ext cx="0" cy="0"/>
          <a:chOff x="0" y="0"/>
          <a:chExt cx="0" cy="0"/>
        </a:xfrm>
      </p:grpSpPr>
      <p:sp>
        <p:nvSpPr>
          <p:cNvPr id="22" name="Picture Placeholder 21"/>
          <p:cNvSpPr>
            <a:spLocks noGrp="1"/>
          </p:cNvSpPr>
          <p:nvPr>
            <p:ph type="pic" sz="quarter" idx="12" hasCustomPrompt="1"/>
          </p:nvPr>
        </p:nvSpPr>
        <p:spPr>
          <a:xfrm>
            <a:off x="0" y="0"/>
            <a:ext cx="9144000" cy="5491842"/>
          </a:xfrm>
        </p:spPr>
        <p:txBody>
          <a:bodyPr>
            <a:normAutofit/>
          </a:bodyPr>
          <a:lstStyle>
            <a:lvl1pPr marL="0" indent="0" algn="ctr">
              <a:buFontTx/>
              <a:buNone/>
              <a:defRPr sz="1600"/>
            </a:lvl1pPr>
          </a:lstStyle>
          <a:p>
            <a:r>
              <a:rPr lang="en-US" dirty="0"/>
              <a:t>Click icon and select an image. Use the CROP tool under the PICTURE FORMAT tab to adjust.</a:t>
            </a:r>
          </a:p>
        </p:txBody>
      </p:sp>
      <p:sp>
        <p:nvSpPr>
          <p:cNvPr id="10" name="Rectangle 9"/>
          <p:cNvSpPr/>
          <p:nvPr userDrawn="1"/>
        </p:nvSpPr>
        <p:spPr>
          <a:xfrm>
            <a:off x="0" y="5491843"/>
            <a:ext cx="9144000" cy="1374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cxnSp>
        <p:nvCxnSpPr>
          <p:cNvPr id="11" name="Straight Connector 10"/>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9029699"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4300" y="5491843"/>
            <a:ext cx="0" cy="1255903"/>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type="body" sz="quarter" idx="13" hasCustomPrompt="1"/>
          </p:nvPr>
        </p:nvSpPr>
        <p:spPr>
          <a:xfrm>
            <a:off x="491771" y="5616681"/>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13" name="Text Placeholder 28"/>
          <p:cNvSpPr>
            <a:spLocks noGrp="1"/>
          </p:cNvSpPr>
          <p:nvPr>
            <p:ph type="body" sz="quarter" idx="14" hasCustomPrompt="1"/>
          </p:nvPr>
        </p:nvSpPr>
        <p:spPr>
          <a:xfrm>
            <a:off x="492125" y="6162967"/>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Tree>
    <p:extLst>
      <p:ext uri="{BB962C8B-B14F-4D97-AF65-F5344CB8AC3E}">
        <p14:creationId xmlns:p14="http://schemas.microsoft.com/office/powerpoint/2010/main" val="8776552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114299" y="2184426"/>
            <a:ext cx="8915399" cy="813204"/>
          </a:xfrm>
        </p:spPr>
        <p:txBody>
          <a:bodyPr>
            <a:normAutofit/>
          </a:bodyPr>
          <a:lstStyle>
            <a:lvl1pPr marL="0" indent="0" algn="ctr">
              <a:lnSpc>
                <a:spcPct val="100000"/>
              </a:lnSpc>
              <a:spcBef>
                <a:spcPts val="0"/>
              </a:spcBef>
              <a:buFontTx/>
              <a:buNone/>
              <a:defRPr sz="4000" b="1" i="1" baseline="0">
                <a:latin typeface="Arial" charset="0"/>
                <a:ea typeface="Arial" charset="0"/>
                <a:cs typeface="Arial" charset="0"/>
              </a:defRPr>
            </a:lvl1pPr>
          </a:lstStyle>
          <a:p>
            <a:pPr lvl="0"/>
            <a:r>
              <a:rPr lang="en-US" sz="4000" b="1" i="1">
                <a:latin typeface="Arial" charset="0"/>
                <a:ea typeface="Arial" charset="0"/>
                <a:cs typeface="Arial" charset="0"/>
              </a:rPr>
              <a:t>Thank you 40 Pt Arial Bold Italic.</a:t>
            </a:r>
          </a:p>
        </p:txBody>
      </p:sp>
      <p:sp>
        <p:nvSpPr>
          <p:cNvPr id="17" name="Text Placeholder 16"/>
          <p:cNvSpPr>
            <a:spLocks noGrp="1"/>
          </p:cNvSpPr>
          <p:nvPr>
            <p:ph type="body" sz="quarter" idx="11" hasCustomPrompt="1"/>
          </p:nvPr>
        </p:nvSpPr>
        <p:spPr>
          <a:xfrm>
            <a:off x="114300" y="2997630"/>
            <a:ext cx="8915400" cy="339519"/>
          </a:xfrm>
        </p:spPr>
        <p:txBody>
          <a:bodyPr>
            <a:normAutofit/>
          </a:bodyPr>
          <a:lstStyle>
            <a:lvl1pPr marL="0" indent="0" algn="ctr">
              <a:lnSpc>
                <a:spcPct val="100000"/>
              </a:lnSpc>
              <a:spcBef>
                <a:spcPts val="0"/>
              </a:spcBef>
              <a:buFontTx/>
              <a:buNone/>
              <a:defRPr sz="1800" b="0" i="1" baseline="0">
                <a:latin typeface="Arial" charset="0"/>
                <a:ea typeface="Arial" charset="0"/>
                <a:cs typeface="Arial" charset="0"/>
              </a:defRPr>
            </a:lvl1pPr>
          </a:lstStyle>
          <a:p>
            <a:pPr lvl="0"/>
            <a:r>
              <a:rPr lang="en-US" sz="1800" b="0" i="1">
                <a:latin typeface="Arial" charset="0"/>
                <a:ea typeface="Arial" charset="0"/>
                <a:cs typeface="Arial" charset="0"/>
              </a:rPr>
              <a:t>Questions? OR Contact Information OR Closing Statement 18 Pt Arial Italic</a:t>
            </a:r>
          </a:p>
        </p:txBody>
      </p:sp>
    </p:spTree>
    <p:extLst>
      <p:ext uri="{BB962C8B-B14F-4D97-AF65-F5344CB8AC3E}">
        <p14:creationId xmlns:p14="http://schemas.microsoft.com/office/powerpoint/2010/main" val="18339478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6/29/2018</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25867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6" name="Rectangle 25"/>
          <p:cNvSpPr/>
          <p:nvPr userDrawn="1"/>
        </p:nvSpPr>
        <p:spPr>
          <a:xfrm>
            <a:off x="0" y="0"/>
            <a:ext cx="9144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sp>
        <p:nvSpPr>
          <p:cNvPr id="8" name="Rectangle 7"/>
          <p:cNvSpPr/>
          <p:nvPr userDrawn="1"/>
        </p:nvSpPr>
        <p:spPr>
          <a:xfrm>
            <a:off x="114300" y="118346"/>
            <a:ext cx="8915400"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7"/>
          <p:cNvSpPr>
            <a:spLocks noGrp="1"/>
          </p:cNvSpPr>
          <p:nvPr>
            <p:ph type="body" sz="quarter" idx="14" hasCustomPrompt="1"/>
          </p:nvPr>
        </p:nvSpPr>
        <p:spPr>
          <a:xfrm>
            <a:off x="282574" y="3983920"/>
            <a:ext cx="8578851" cy="436562"/>
          </a:xfrm>
        </p:spPr>
        <p:txBody>
          <a:bodyPr>
            <a:noAutofit/>
          </a:bodyPr>
          <a:lstStyle>
            <a:lvl1pPr marL="0" indent="0" algn="ctr">
              <a:lnSpc>
                <a:spcPct val="100000"/>
              </a:lnSpc>
              <a:spcBef>
                <a:spcPts val="0"/>
              </a:spcBef>
              <a:buFontTx/>
              <a:buNone/>
              <a:defRPr sz="1800" i="1">
                <a:solidFill>
                  <a:schemeClr val="bg1"/>
                </a:solidFill>
              </a:defRPr>
            </a:lvl1pPr>
            <a:lvl2pPr>
              <a:defRPr sz="1800" i="1">
                <a:solidFill>
                  <a:schemeClr val="bg1"/>
                </a:solidFill>
              </a:defRPr>
            </a:lvl2pPr>
            <a:lvl3pPr>
              <a:defRPr sz="1800" i="1">
                <a:solidFill>
                  <a:schemeClr val="bg1"/>
                </a:solidFill>
              </a:defRPr>
            </a:lvl3pPr>
            <a:lvl4pPr>
              <a:defRPr sz="1800" i="1">
                <a:solidFill>
                  <a:schemeClr val="bg1"/>
                </a:solidFill>
              </a:defRPr>
            </a:lvl4pPr>
            <a:lvl5pPr>
              <a:defRPr sz="1800" i="1">
                <a:solidFill>
                  <a:schemeClr val="bg1"/>
                </a:solidFill>
              </a:defRPr>
            </a:lvl5pPr>
          </a:lstStyle>
          <a:p>
            <a:pPr lvl="0"/>
            <a:r>
              <a:rPr lang="en-US"/>
              <a:t>Presenter’s Name 18–20 Pt Arial Italic</a:t>
            </a:r>
          </a:p>
        </p:txBody>
      </p:sp>
      <p:sp>
        <p:nvSpPr>
          <p:cNvPr id="30" name="Text Placeholder 29"/>
          <p:cNvSpPr>
            <a:spLocks noGrp="1"/>
          </p:cNvSpPr>
          <p:nvPr>
            <p:ph type="body" sz="quarter" idx="15" hasCustomPrompt="1"/>
          </p:nvPr>
        </p:nvSpPr>
        <p:spPr>
          <a:xfrm>
            <a:off x="282574" y="2930382"/>
            <a:ext cx="8578851" cy="428625"/>
          </a:xfrm>
        </p:spPr>
        <p:txBody>
          <a:bodyPr>
            <a:normAutofit/>
          </a:bodyPr>
          <a:lstStyle>
            <a:lvl1pPr marL="0" indent="0" algn="ctr">
              <a:lnSpc>
                <a:spcPct val="100000"/>
              </a:lnSpc>
              <a:spcBef>
                <a:spcPts val="0"/>
              </a:spcBef>
              <a:buFontTx/>
              <a:buNone/>
              <a:defRPr sz="2400" baseline="0">
                <a:solidFill>
                  <a:schemeClr val="bg1"/>
                </a:solidFill>
              </a:defRPr>
            </a:lvl1pPr>
            <a:lvl2pPr marL="457200" indent="0" algn="ctr">
              <a:buFontTx/>
              <a:buNone/>
              <a:defRPr>
                <a:solidFill>
                  <a:schemeClr val="bg1"/>
                </a:solidFill>
              </a:defRPr>
            </a:lvl2pPr>
            <a:lvl3pPr marL="914400" indent="0" algn="ctr">
              <a:buFontTx/>
              <a:buNone/>
              <a:defRPr>
                <a:solidFill>
                  <a:schemeClr val="bg1"/>
                </a:solidFill>
              </a:defRPr>
            </a:lvl3pPr>
            <a:lvl4pPr marL="1371600" indent="0" algn="ctr">
              <a:buFontTx/>
              <a:buNone/>
              <a:defRPr>
                <a:solidFill>
                  <a:schemeClr val="bg1"/>
                </a:solidFill>
              </a:defRPr>
            </a:lvl4pPr>
            <a:lvl5pPr marL="1828800" indent="0" algn="ctr">
              <a:buFontTx/>
              <a:buNone/>
              <a:defRPr>
                <a:solidFill>
                  <a:schemeClr val="bg1"/>
                </a:solidFill>
              </a:defRPr>
            </a:lvl5pPr>
          </a:lstStyle>
          <a:p>
            <a:pPr lvl="0"/>
            <a:r>
              <a:rPr lang="en-US" sz="2400"/>
              <a:t>Presenter’s Name or Secondary Title 20–28 Pt Arial</a:t>
            </a:r>
            <a:endParaRPr lang="en-US"/>
          </a:p>
        </p:txBody>
      </p:sp>
      <p:pic>
        <p:nvPicPr>
          <p:cNvPr id="10" name="Picture 9"/>
          <p:cNvPicPr>
            <a:picLocks noChangeAspect="1"/>
          </p:cNvPicPr>
          <p:nvPr userDrawn="1"/>
        </p:nvPicPr>
        <p:blipFill>
          <a:blip r:embed="rId2"/>
          <a:stretch>
            <a:fillRect/>
          </a:stretch>
        </p:blipFill>
        <p:spPr>
          <a:xfrm>
            <a:off x="0" y="-1480625"/>
            <a:ext cx="2438988" cy="3543899"/>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1356" y="5515440"/>
            <a:ext cx="3101288" cy="1019450"/>
          </a:xfrm>
          <a:prstGeom prst="rect">
            <a:avLst/>
          </a:prstGeom>
        </p:spPr>
      </p:pic>
      <p:sp>
        <p:nvSpPr>
          <p:cNvPr id="5" name="Text Placeholder 4"/>
          <p:cNvSpPr>
            <a:spLocks noGrp="1"/>
          </p:cNvSpPr>
          <p:nvPr>
            <p:ph type="body" sz="quarter" idx="16" hasCustomPrompt="1"/>
          </p:nvPr>
        </p:nvSpPr>
        <p:spPr>
          <a:xfrm>
            <a:off x="282575" y="1963614"/>
            <a:ext cx="8578850" cy="754063"/>
          </a:xfrm>
        </p:spPr>
        <p:txBody>
          <a:bodyPr>
            <a:noAutofit/>
          </a:bodyPr>
          <a:lstStyle>
            <a:lvl1pPr marL="0" indent="0" algn="ctr">
              <a:lnSpc>
                <a:spcPct val="100000"/>
              </a:lnSpc>
              <a:spcBef>
                <a:spcPts val="0"/>
              </a:spcBef>
              <a:buNone/>
              <a:defRPr sz="5400" b="1" i="0" baseline="0">
                <a:solidFill>
                  <a:schemeClr val="bg1"/>
                </a:solidFill>
                <a:latin typeface="Arial" charset="0"/>
                <a:ea typeface="Arial" charset="0"/>
                <a:cs typeface="Arial" charset="0"/>
              </a:defRPr>
            </a:lvl1pPr>
          </a:lstStyle>
          <a:p>
            <a:pPr lvl="0"/>
            <a:r>
              <a:rPr lang="en-US" sz="5400" b="1" i="0">
                <a:latin typeface="Arial" charset="0"/>
                <a:ea typeface="Arial" charset="0"/>
                <a:cs typeface="Arial" charset="0"/>
              </a:rPr>
              <a:t>Title 48–54 Pt Arial Bold</a:t>
            </a:r>
            <a:endParaRPr lang="en-US"/>
          </a:p>
        </p:txBody>
      </p:sp>
    </p:spTree>
    <p:extLst>
      <p:ext uri="{BB962C8B-B14F-4D97-AF65-F5344CB8AC3E}">
        <p14:creationId xmlns:p14="http://schemas.microsoft.com/office/powerpoint/2010/main" val="3935340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320" userDrawn="1">
          <p15:clr>
            <a:srgbClr val="FBAE40"/>
          </p15:clr>
        </p15:guide>
        <p15:guide id="2" orient="horz" pos="4176" userDrawn="1">
          <p15:clr>
            <a:srgbClr val="FBAE40"/>
          </p15:clr>
        </p15:guide>
        <p15:guide id="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ption 2">
    <p:spTree>
      <p:nvGrpSpPr>
        <p:cNvPr id="1" name=""/>
        <p:cNvGrpSpPr/>
        <p:nvPr/>
      </p:nvGrpSpPr>
      <p:grpSpPr>
        <a:xfrm>
          <a:off x="0" y="0"/>
          <a:ext cx="0" cy="0"/>
          <a:chOff x="0" y="0"/>
          <a:chExt cx="0" cy="0"/>
        </a:xfrm>
      </p:grpSpPr>
      <p:sp>
        <p:nvSpPr>
          <p:cNvPr id="11" name="Rectangle 10"/>
          <p:cNvSpPr/>
          <p:nvPr userDrawn="1"/>
        </p:nvSpPr>
        <p:spPr>
          <a:xfrm>
            <a:off x="0" y="0"/>
            <a:ext cx="3429000" cy="68660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356" y="5722992"/>
            <a:ext cx="2664400" cy="875837"/>
          </a:xfrm>
          <a:prstGeom prst="rect">
            <a:avLst/>
          </a:prstGeom>
        </p:spPr>
      </p:pic>
      <p:sp>
        <p:nvSpPr>
          <p:cNvPr id="10" name="Picture Placeholder 32"/>
          <p:cNvSpPr>
            <a:spLocks noGrp="1"/>
          </p:cNvSpPr>
          <p:nvPr>
            <p:ph type="pic" sz="quarter" idx="15" hasCustomPrompt="1"/>
          </p:nvPr>
        </p:nvSpPr>
        <p:spPr>
          <a:xfrm>
            <a:off x="3429000" y="0"/>
            <a:ext cx="5714999" cy="6866092"/>
          </a:xfrm>
        </p:spPr>
        <p:txBody>
          <a:bodyPr>
            <a:normAutofit/>
          </a:bodyPr>
          <a:lstStyle>
            <a:lvl1pPr marL="0" indent="0" algn="ctr">
              <a:buNone/>
              <a:defRPr sz="1600" baseline="0"/>
            </a:lvl1pPr>
          </a:lstStyle>
          <a:p>
            <a:r>
              <a:rPr lang="en-US" dirty="0"/>
              <a:t>Click icon and select an image. Use the CROP tool under the PICTURE FORMAT tab to adjust.</a:t>
            </a:r>
          </a:p>
        </p:txBody>
      </p:sp>
      <p:cxnSp>
        <p:nvCxnSpPr>
          <p:cNvPr id="15" name="Straight Connector 14"/>
          <p:cNvCxnSpPr/>
          <p:nvPr userDrawn="1"/>
        </p:nvCxnSpPr>
        <p:spPr>
          <a:xfrm>
            <a:off x="114300" y="6747746"/>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14300" y="118345"/>
            <a:ext cx="3314700"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14300" y="118345"/>
            <a:ext cx="0" cy="6629401"/>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1" y="-979885"/>
            <a:ext cx="1694041" cy="2461477"/>
          </a:xfrm>
          <a:prstGeom prst="rect">
            <a:avLst/>
          </a:prstGeom>
        </p:spPr>
      </p:pic>
      <p:sp>
        <p:nvSpPr>
          <p:cNvPr id="22" name="Text Placeholder 38"/>
          <p:cNvSpPr>
            <a:spLocks noGrp="1"/>
          </p:cNvSpPr>
          <p:nvPr>
            <p:ph type="body" sz="quarter" idx="16" hasCustomPrompt="1"/>
          </p:nvPr>
        </p:nvSpPr>
        <p:spPr>
          <a:xfrm>
            <a:off x="498698" y="4381438"/>
            <a:ext cx="2622189" cy="639763"/>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sp>
        <p:nvSpPr>
          <p:cNvPr id="3" name="Text Placeholder 2"/>
          <p:cNvSpPr>
            <a:spLocks noGrp="1"/>
          </p:cNvSpPr>
          <p:nvPr>
            <p:ph type="body" sz="quarter" idx="17" hasCustomPrompt="1"/>
          </p:nvPr>
        </p:nvSpPr>
        <p:spPr>
          <a:xfrm>
            <a:off x="498475" y="1423987"/>
            <a:ext cx="2622550" cy="1736417"/>
          </a:xfrm>
        </p:spPr>
        <p:txBody>
          <a:bodyPr>
            <a:normAutofit/>
          </a:bodyPr>
          <a:lstStyle>
            <a:lvl1pPr marL="0" indent="0">
              <a:lnSpc>
                <a:spcPct val="100000"/>
              </a:lnSpc>
              <a:spcBef>
                <a:spcPts val="0"/>
              </a:spcBef>
              <a:buNone/>
              <a:defRPr sz="3600" b="1" i="0" baseline="0">
                <a:solidFill>
                  <a:schemeClr val="bg1"/>
                </a:solidFill>
                <a:latin typeface="Arial" charset="0"/>
                <a:ea typeface="Arial" charset="0"/>
                <a:cs typeface="Arial" charset="0"/>
              </a:defRPr>
            </a:lvl1pPr>
          </a:lstStyle>
          <a:p>
            <a:pPr lvl="0"/>
            <a:r>
              <a:rPr lang="en-US" sz="3600" b="1" i="0">
                <a:latin typeface="Arial" charset="0"/>
                <a:ea typeface="Arial" charset="0"/>
                <a:cs typeface="Arial" charset="0"/>
              </a:rPr>
              <a:t>Title 32–40 Pt Arial Bold</a:t>
            </a:r>
            <a:endParaRPr lang="en-US"/>
          </a:p>
        </p:txBody>
      </p:sp>
      <p:sp>
        <p:nvSpPr>
          <p:cNvPr id="5" name="Text Placeholder 4"/>
          <p:cNvSpPr>
            <a:spLocks noGrp="1"/>
          </p:cNvSpPr>
          <p:nvPr>
            <p:ph type="body" sz="quarter" idx="18" hasCustomPrompt="1"/>
          </p:nvPr>
        </p:nvSpPr>
        <p:spPr>
          <a:xfrm>
            <a:off x="498475" y="3160405"/>
            <a:ext cx="2622550" cy="574675"/>
          </a:xfrm>
        </p:spPr>
        <p:txBody>
          <a:bodyPr>
            <a:normAutofit/>
          </a:bodyPr>
          <a:lstStyle>
            <a:lvl1pPr marL="0" indent="0">
              <a:lnSpc>
                <a:spcPct val="100000"/>
              </a:lnSpc>
              <a:spcBef>
                <a:spcPts val="0"/>
              </a:spcBef>
              <a:buNone/>
              <a:defRPr sz="1800" b="0" i="0" baseline="0">
                <a:solidFill>
                  <a:schemeClr val="bg1"/>
                </a:solidFill>
                <a:latin typeface="Arial" charset="0"/>
                <a:ea typeface="Arial" charset="0"/>
                <a:cs typeface="Arial" charset="0"/>
              </a:defRPr>
            </a:lvl1pPr>
          </a:lstStyle>
          <a:p>
            <a:pPr lvl="0"/>
            <a:r>
              <a:rPr lang="en-US" sz="1800" b="0" i="0">
                <a:latin typeface="Arial" charset="0"/>
                <a:ea typeface="Arial" charset="0"/>
                <a:cs typeface="Arial" charset="0"/>
              </a:rPr>
              <a:t>Name or Secondary Title 18–20 Pt Arial</a:t>
            </a:r>
            <a:endParaRPr lang="en-US"/>
          </a:p>
        </p:txBody>
      </p:sp>
    </p:spTree>
    <p:extLst>
      <p:ext uri="{BB962C8B-B14F-4D97-AF65-F5344CB8AC3E}">
        <p14:creationId xmlns:p14="http://schemas.microsoft.com/office/powerpoint/2010/main" val="1747051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36">
          <p15:clr>
            <a:srgbClr val="FBAE40"/>
          </p15:clr>
        </p15:guide>
        <p15:guide id="2" orient="horz" pos="3808">
          <p15:clr>
            <a:srgbClr val="FBAE40"/>
          </p15:clr>
        </p15:guide>
        <p15:guide id="3"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3">
    <p:spTree>
      <p:nvGrpSpPr>
        <p:cNvPr id="1" name=""/>
        <p:cNvGrpSpPr/>
        <p:nvPr/>
      </p:nvGrpSpPr>
      <p:grpSpPr>
        <a:xfrm>
          <a:off x="0" y="0"/>
          <a:ext cx="0" cy="0"/>
          <a:chOff x="0" y="0"/>
          <a:chExt cx="0" cy="0"/>
        </a:xfrm>
      </p:grpSpPr>
      <p:sp>
        <p:nvSpPr>
          <p:cNvPr id="13" name="Picture Placeholder 4"/>
          <p:cNvSpPr>
            <a:spLocks noGrp="1"/>
          </p:cNvSpPr>
          <p:nvPr>
            <p:ph type="pic" sz="quarter" idx="11" hasCustomPrompt="1"/>
          </p:nvPr>
        </p:nvSpPr>
        <p:spPr>
          <a:xfrm>
            <a:off x="0" y="0"/>
            <a:ext cx="9144000" cy="5143499"/>
          </a:xfrm>
        </p:spPr>
        <p:txBody>
          <a:bodyPr>
            <a:normAutofit/>
          </a:bodyPr>
          <a:lstStyle>
            <a:lvl1pPr marL="0" indent="0" algn="ctr">
              <a:buFontTx/>
              <a:buNone/>
              <a:defRPr sz="1600"/>
            </a:lvl1pPr>
          </a:lstStyle>
          <a:p>
            <a:r>
              <a:rPr lang="en-US" dirty="0"/>
              <a:t>Click icon and select an image. Use the CROP tool under the PICTURE FORMAT tab to adjust.</a:t>
            </a:r>
          </a:p>
        </p:txBody>
      </p:sp>
      <p:sp>
        <p:nvSpPr>
          <p:cNvPr id="14" name="Rectangle 13"/>
          <p:cNvSpPr/>
          <p:nvPr userDrawn="1"/>
        </p:nvSpPr>
        <p:spPr>
          <a:xfrm>
            <a:off x="0" y="5143500"/>
            <a:ext cx="9144000" cy="17225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cxnSp>
        <p:nvCxnSpPr>
          <p:cNvPr id="24" name="Straight Connector 23"/>
          <p:cNvCxnSpPr/>
          <p:nvPr userDrawn="1"/>
        </p:nvCxnSpPr>
        <p:spPr>
          <a:xfrm>
            <a:off x="114300" y="6747746"/>
            <a:ext cx="8915399" cy="0"/>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14300"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9029699" y="5143500"/>
            <a:ext cx="0" cy="1604246"/>
          </a:xfrm>
          <a:prstGeom prst="line">
            <a:avLst/>
          </a:prstGeom>
          <a:ln w="9525">
            <a:solidFill>
              <a:srgbClr val="BC1E3E"/>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2"/>
          <a:stretch>
            <a:fillRect/>
          </a:stretch>
        </p:blipFill>
        <p:spPr>
          <a:xfrm>
            <a:off x="-787" y="4944999"/>
            <a:ext cx="543277" cy="566977"/>
          </a:xfrm>
          <a:prstGeom prst="rect">
            <a:avLst/>
          </a:prstGeom>
        </p:spPr>
      </p:pic>
      <p:sp>
        <p:nvSpPr>
          <p:cNvPr id="29" name="Text Placeholder 2"/>
          <p:cNvSpPr>
            <a:spLocks noGrp="1"/>
          </p:cNvSpPr>
          <p:nvPr>
            <p:ph type="body" sz="quarter" idx="10" hasCustomPrompt="1"/>
          </p:nvPr>
        </p:nvSpPr>
        <p:spPr>
          <a:xfrm>
            <a:off x="491771" y="5231534"/>
            <a:ext cx="8537928" cy="546286"/>
          </a:xfrm>
        </p:spPr>
        <p:txBody>
          <a:bodyPr>
            <a:normAutofit/>
          </a:bodyPr>
          <a:lstStyle>
            <a:lvl1pPr marL="0" indent="0">
              <a:lnSpc>
                <a:spcPct val="100000"/>
              </a:lnSpc>
              <a:spcBef>
                <a:spcPts val="0"/>
              </a:spcBef>
              <a:buFontTx/>
              <a:buNone/>
              <a:defRPr sz="3600" b="1" baseline="0">
                <a:solidFill>
                  <a:schemeClr val="bg1"/>
                </a:solidFill>
              </a:defRPr>
            </a:lvl1pPr>
          </a:lstStyle>
          <a:p>
            <a:pPr lvl="0"/>
            <a:r>
              <a:rPr lang="en-US" sz="3600" b="1"/>
              <a:t>Title 32–40 Pt Arial Bold</a:t>
            </a:r>
            <a:endParaRPr lang="en-US"/>
          </a:p>
        </p:txBody>
      </p:sp>
      <p:sp>
        <p:nvSpPr>
          <p:cNvPr id="30" name="Text Placeholder 28"/>
          <p:cNvSpPr>
            <a:spLocks noGrp="1"/>
          </p:cNvSpPr>
          <p:nvPr>
            <p:ph type="body" sz="quarter" idx="12" hasCustomPrompt="1"/>
          </p:nvPr>
        </p:nvSpPr>
        <p:spPr>
          <a:xfrm>
            <a:off x="492125" y="5777820"/>
            <a:ext cx="5500113" cy="346075"/>
          </a:xfrm>
        </p:spPr>
        <p:txBody>
          <a:bodyPr>
            <a:normAutofit/>
          </a:bodyPr>
          <a:lstStyle>
            <a:lvl1pPr marL="0" indent="0">
              <a:lnSpc>
                <a:spcPct val="100000"/>
              </a:lnSpc>
              <a:spcBef>
                <a:spcPts val="0"/>
              </a:spcBef>
              <a:buFontTx/>
              <a:buNone/>
              <a:defRPr sz="1800" baseline="0">
                <a:solidFill>
                  <a:schemeClr val="bg1"/>
                </a:solidFill>
              </a:defRPr>
            </a:lvl1pPr>
          </a:lstStyle>
          <a:p>
            <a:pPr lvl="0"/>
            <a:r>
              <a:rPr lang="en-US" sz="1800"/>
              <a:t>Presenter or Second Title 18–20 Pt Arial</a:t>
            </a:r>
            <a:endParaRPr lang="en-US"/>
          </a:p>
        </p:txBody>
      </p:sp>
      <p:sp>
        <p:nvSpPr>
          <p:cNvPr id="31" name="Text Placeholder 30"/>
          <p:cNvSpPr>
            <a:spLocks noGrp="1"/>
          </p:cNvSpPr>
          <p:nvPr>
            <p:ph type="body" sz="quarter" idx="13" hasCustomPrompt="1"/>
          </p:nvPr>
        </p:nvSpPr>
        <p:spPr>
          <a:xfrm>
            <a:off x="492125" y="6242956"/>
            <a:ext cx="5500113" cy="386445"/>
          </a:xfrm>
        </p:spPr>
        <p:txBody>
          <a:bodyPr>
            <a:normAutofit/>
          </a:bodyPr>
          <a:lstStyle>
            <a:lvl1pPr marL="0" indent="0">
              <a:lnSpc>
                <a:spcPct val="100000"/>
              </a:lnSpc>
              <a:spcBef>
                <a:spcPts val="0"/>
              </a:spcBef>
              <a:buFontTx/>
              <a:buNone/>
              <a:defRPr sz="1800" i="1">
                <a:solidFill>
                  <a:schemeClr val="bg1"/>
                </a:solidFill>
              </a:defRPr>
            </a:lvl1pPr>
          </a:lstStyle>
          <a:p>
            <a:pPr lvl="0"/>
            <a:r>
              <a:rPr lang="en-US" sz="1800" i="1"/>
              <a:t>Presenter’s Name 18 Pt Arial Italic</a:t>
            </a:r>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79908" y="5897972"/>
            <a:ext cx="2478392" cy="814693"/>
          </a:xfrm>
          <a:prstGeom prst="rect">
            <a:avLst/>
          </a:prstGeom>
        </p:spPr>
      </p:pic>
    </p:spTree>
    <p:extLst>
      <p:ext uri="{BB962C8B-B14F-4D97-AF65-F5344CB8AC3E}">
        <p14:creationId xmlns:p14="http://schemas.microsoft.com/office/powerpoint/2010/main" val="9950086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08" userDrawn="1">
          <p15:clr>
            <a:srgbClr val="FBAE40"/>
          </p15:clr>
        </p15:guide>
        <p15:guide id="2" orient="horz" pos="40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3" hasCustomPrompt="1"/>
          </p:nvPr>
        </p:nvSpPr>
        <p:spPr>
          <a:xfrm>
            <a:off x="458582" y="454614"/>
            <a:ext cx="8251825" cy="623888"/>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3"/>
          <a:stretch>
            <a:fillRect/>
          </a:stretch>
        </p:blipFill>
        <p:spPr>
          <a:xfrm>
            <a:off x="571500" y="-276453"/>
            <a:ext cx="471091" cy="684505"/>
          </a:xfrm>
          <a:prstGeom prst="rect">
            <a:avLst/>
          </a:prstGeom>
        </p:spPr>
      </p:pic>
      <p:sp>
        <p:nvSpPr>
          <p:cNvPr id="5" name="Media Placeholder 4"/>
          <p:cNvSpPr>
            <a:spLocks noGrp="1"/>
          </p:cNvSpPr>
          <p:nvPr>
            <p:ph type="media" sz="quarter" idx="16"/>
          </p:nvPr>
        </p:nvSpPr>
        <p:spPr>
          <a:xfrm>
            <a:off x="914400" y="1377597"/>
            <a:ext cx="7315200" cy="4114800"/>
          </a:xfrm>
        </p:spPr>
        <p:txBody>
          <a:bodyPr>
            <a:normAutofit/>
          </a:bodyPr>
          <a:lstStyle>
            <a:lvl1pPr marL="0" indent="0" algn="ctr">
              <a:buFontTx/>
              <a:buNone/>
              <a:defRPr sz="1800" baseline="0"/>
            </a:lvl1pPr>
          </a:lstStyle>
          <a:p>
            <a:r>
              <a:rPr lang="en-US" sz="1800" dirty="0" smtClean="0"/>
              <a:t>Click icon to add media</a:t>
            </a:r>
            <a:endParaRPr lang="en-US" dirty="0"/>
          </a:p>
        </p:txBody>
      </p:sp>
      <p:sp>
        <p:nvSpPr>
          <p:cNvPr id="9" name="Slide Number Placeholder 5"/>
          <p:cNvSpPr txBox="1">
            <a:spLocks/>
          </p:cNvSpPr>
          <p:nvPr userDrawn="1"/>
        </p:nvSpPr>
        <p:spPr>
          <a:xfrm>
            <a:off x="6892000" y="610189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dirty="0">
              <a:solidFill>
                <a:schemeClr val="bg1"/>
              </a:solidFill>
              <a:latin typeface="Arial" charset="0"/>
              <a:ea typeface="Arial" charset="0"/>
              <a:cs typeface="Arial" charset="0"/>
            </a:endParaRPr>
          </a:p>
        </p:txBody>
      </p:sp>
      <p:sp>
        <p:nvSpPr>
          <p:cNvPr id="25"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11443078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pos="288" userDrawn="1">
          <p15:clr>
            <a:srgbClr val="FBAE40"/>
          </p15:clr>
        </p15:guide>
        <p15:guide id="3" orient="horz" pos="4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3"/>
          <a:stretch>
            <a:fillRect/>
          </a:stretch>
        </p:blipFill>
        <p:spPr>
          <a:xfrm>
            <a:off x="571500" y="-276453"/>
            <a:ext cx="471091" cy="684505"/>
          </a:xfrm>
          <a:prstGeom prst="rect">
            <a:avLst/>
          </a:prstGeom>
        </p:spPr>
      </p:pic>
      <p:sp>
        <p:nvSpPr>
          <p:cNvPr id="2" name="TextBox 1"/>
          <p:cNvSpPr txBox="1"/>
          <p:nvPr userDrawn="1"/>
        </p:nvSpPr>
        <p:spPr>
          <a:xfrm>
            <a:off x="457200" y="393700"/>
            <a:ext cx="8253207" cy="646331"/>
          </a:xfrm>
          <a:prstGeom prst="rect">
            <a:avLst/>
          </a:prstGeom>
          <a:noFill/>
        </p:spPr>
        <p:txBody>
          <a:bodyPr wrap="square" rtlCol="0">
            <a:spAutoFit/>
          </a:bodyPr>
          <a:lstStyle/>
          <a:p>
            <a:pPr>
              <a:spcBef>
                <a:spcPts val="0"/>
              </a:spcBef>
            </a:pPr>
            <a:r>
              <a:rPr lang="en-US" sz="3600" b="1" i="0" u="sng" dirty="0">
                <a:latin typeface="Arial" charset="0"/>
                <a:ea typeface="Arial" charset="0"/>
                <a:cs typeface="Arial" charset="0"/>
              </a:rPr>
              <a:t>Agenda</a:t>
            </a:r>
          </a:p>
        </p:txBody>
      </p:sp>
      <p:sp>
        <p:nvSpPr>
          <p:cNvPr id="4" name="Text Placeholder 3"/>
          <p:cNvSpPr>
            <a:spLocks noGrp="1"/>
          </p:cNvSpPr>
          <p:nvPr>
            <p:ph type="body" sz="quarter" idx="20" hasCustomPrompt="1"/>
          </p:nvPr>
        </p:nvSpPr>
        <p:spPr>
          <a:xfrm>
            <a:off x="463550" y="1078501"/>
            <a:ext cx="8253413" cy="4632563"/>
          </a:xfrm>
        </p:spPr>
        <p:txBody>
          <a:bodyPr/>
          <a:lstStyle>
            <a:lvl1pPr marL="0" indent="-285750">
              <a:lnSpc>
                <a:spcPct val="100000"/>
              </a:lnSpc>
              <a:spcBef>
                <a:spcPts val="0"/>
              </a:spcBef>
              <a:buFont typeface="Arial" charset="0"/>
              <a:buChar char="•"/>
              <a:defRPr sz="1800" b="1" i="0">
                <a:latin typeface="Arial" charset="0"/>
                <a:ea typeface="Arial" charset="0"/>
                <a:cs typeface="Arial" charset="0"/>
              </a:defRPr>
            </a:lvl1pPr>
            <a:lvl2pPr marL="914400" indent="-285750">
              <a:lnSpc>
                <a:spcPct val="100000"/>
              </a:lnSpc>
              <a:buFont typeface="Arial" charset="0"/>
              <a:buChar char="•"/>
              <a:defRPr sz="1400"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Agenda topic 1 18 Pt Arial Bold</a:t>
            </a:r>
          </a:p>
          <a:p>
            <a:pPr lvl="1"/>
            <a:r>
              <a:rPr lang="en-US"/>
              <a:t>Presenter or Sub-topic 14 Pt Arial</a:t>
            </a:r>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dirty="0">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7615655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userDrawn="1">
          <p15:clr>
            <a:srgbClr val="FBAE40"/>
          </p15:clr>
        </p15:guide>
        <p15:guide id="4" pos="2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ption 1">
    <p:spTree>
      <p:nvGrpSpPr>
        <p:cNvPr id="1" name=""/>
        <p:cNvGrpSpPr/>
        <p:nvPr/>
      </p:nvGrpSpPr>
      <p:grpSpPr>
        <a:xfrm>
          <a:off x="0" y="0"/>
          <a:ext cx="0" cy="0"/>
          <a:chOff x="0" y="0"/>
          <a:chExt cx="0" cy="0"/>
        </a:xfrm>
      </p:grpSpPr>
      <p:sp>
        <p:nvSpPr>
          <p:cNvPr id="11" name="Rectangle 10"/>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10" name="Rectangle 9"/>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3" hasCustomPrompt="1"/>
          </p:nvPr>
        </p:nvSpPr>
        <p:spPr>
          <a:xfrm>
            <a:off x="458582" y="454613"/>
            <a:ext cx="8251825" cy="716961"/>
          </a:xfrm>
        </p:spPr>
        <p:txBody>
          <a:bodyPr>
            <a:normAutofit/>
          </a:bodyPr>
          <a:lstStyle>
            <a:lvl1pPr marL="0" indent="0">
              <a:lnSpc>
                <a:spcPct val="100000"/>
              </a:lnSpc>
              <a:spcBef>
                <a:spcPts val="0"/>
              </a:spcBef>
              <a:buFontTx/>
              <a:buNone/>
              <a:defRPr sz="3600" b="1" u="sng" baseline="0">
                <a:solidFill>
                  <a:schemeClr val="tx1"/>
                </a:solidFill>
              </a:defRPr>
            </a:lvl1pPr>
          </a:lstStyle>
          <a:p>
            <a:pPr lvl="0"/>
            <a:r>
              <a:rPr lang="en-US" sz="3600" b="1" u="sng"/>
              <a:t>Header 24–40 Pt in Arial Bold</a:t>
            </a:r>
            <a:endParaRPr lang="en-US"/>
          </a:p>
        </p:txBody>
      </p:sp>
      <p:pic>
        <p:nvPicPr>
          <p:cNvPr id="24" name="Picture 23"/>
          <p:cNvPicPr>
            <a:picLocks noChangeAspect="1"/>
          </p:cNvPicPr>
          <p:nvPr userDrawn="1"/>
        </p:nvPicPr>
        <p:blipFill>
          <a:blip r:embed="rId3"/>
          <a:stretch>
            <a:fillRect/>
          </a:stretch>
        </p:blipFill>
        <p:spPr>
          <a:xfrm>
            <a:off x="571500" y="-276453"/>
            <a:ext cx="471091" cy="684505"/>
          </a:xfrm>
          <a:prstGeom prst="rect">
            <a:avLst/>
          </a:prstGeom>
        </p:spPr>
      </p:pic>
      <p:sp>
        <p:nvSpPr>
          <p:cNvPr id="3" name="Text Placeholder 2"/>
          <p:cNvSpPr>
            <a:spLocks noGrp="1"/>
          </p:cNvSpPr>
          <p:nvPr>
            <p:ph type="body" sz="quarter" idx="16" hasCustomPrompt="1"/>
          </p:nvPr>
        </p:nvSpPr>
        <p:spPr>
          <a:xfrm>
            <a:off x="458788" y="1171575"/>
            <a:ext cx="8251825" cy="4389439"/>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2"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dirty="0">
              <a:solidFill>
                <a:schemeClr val="bg1"/>
              </a:solidFill>
              <a:latin typeface="Arial" charset="0"/>
              <a:ea typeface="Arial" charset="0"/>
              <a:cs typeface="Arial" charset="0"/>
            </a:endParaRPr>
          </a:p>
        </p:txBody>
      </p:sp>
      <p:sp>
        <p:nvSpPr>
          <p:cNvPr id="14"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2113290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guide id="3" orient="horz" pos="288">
          <p15:clr>
            <a:srgbClr val="FBAE40"/>
          </p15:clr>
        </p15:guide>
        <p15:guide id="4" pos="28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Option 2">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12" name="Rectangle 11"/>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3"/>
          <a:stretch>
            <a:fillRect/>
          </a:stretch>
        </p:blipFill>
        <p:spPr>
          <a:xfrm>
            <a:off x="571500" y="-276453"/>
            <a:ext cx="471091" cy="684505"/>
          </a:xfrm>
          <a:prstGeom prst="rect">
            <a:avLst/>
          </a:prstGeom>
        </p:spPr>
      </p:pic>
      <p:sp>
        <p:nvSpPr>
          <p:cNvPr id="22" name="Text Placeholder 17"/>
          <p:cNvSpPr>
            <a:spLocks noGrp="1"/>
          </p:cNvSpPr>
          <p:nvPr>
            <p:ph type="body" sz="quarter" idx="14" hasCustomPrompt="1"/>
          </p:nvPr>
        </p:nvSpPr>
        <p:spPr>
          <a:xfrm>
            <a:off x="45968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3" name="Text Placeholder 17"/>
          <p:cNvSpPr>
            <a:spLocks noGrp="1"/>
          </p:cNvSpPr>
          <p:nvPr>
            <p:ph type="body" sz="quarter" idx="15" hasCustomPrompt="1"/>
          </p:nvPr>
        </p:nvSpPr>
        <p:spPr>
          <a:xfrm>
            <a:off x="4484916" y="1165485"/>
            <a:ext cx="3521764" cy="4388400"/>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1800" b="0" baseline="0"/>
            </a:lvl1pPr>
          </a:lstStyle>
          <a:p>
            <a:pPr lvl="0"/>
            <a:r>
              <a:rPr lang="en-US" sz="1800" b="0"/>
              <a:t>Body Content 18 Pt Arial</a:t>
            </a:r>
          </a:p>
          <a:p>
            <a:pPr lvl="0"/>
            <a:endParaRPr lang="en-US"/>
          </a:p>
        </p:txBody>
      </p:sp>
      <p:sp>
        <p:nvSpPr>
          <p:cNvPr id="27" name="Text Placeholder 26"/>
          <p:cNvSpPr>
            <a:spLocks noGrp="1"/>
          </p:cNvSpPr>
          <p:nvPr>
            <p:ph type="body" sz="quarter" idx="16" hasCustomPrompt="1"/>
          </p:nvPr>
        </p:nvSpPr>
        <p:spPr>
          <a:xfrm>
            <a:off x="45968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28" name="Text Placeholder 26"/>
          <p:cNvSpPr>
            <a:spLocks noGrp="1"/>
          </p:cNvSpPr>
          <p:nvPr>
            <p:ph type="body" sz="quarter" idx="17" hasCustomPrompt="1"/>
          </p:nvPr>
        </p:nvSpPr>
        <p:spPr>
          <a:xfrm>
            <a:off x="4484916" y="463202"/>
            <a:ext cx="3521764" cy="702283"/>
          </a:xfrm>
        </p:spPr>
        <p:txBody>
          <a:bodyPr>
            <a:normAutofit/>
          </a:bodyPr>
          <a:lstStyle>
            <a:lvl1pPr marL="0" indent="0">
              <a:lnSpc>
                <a:spcPct val="100000"/>
              </a:lnSpc>
              <a:spcBef>
                <a:spcPts val="0"/>
              </a:spcBef>
              <a:buFontTx/>
              <a:buNone/>
              <a:defRPr sz="2800" b="1" i="0" u="sng" baseline="0">
                <a:latin typeface="Arial" charset="0"/>
                <a:ea typeface="Arial" charset="0"/>
                <a:cs typeface="Arial" charset="0"/>
              </a:defRPr>
            </a:lvl1pPr>
          </a:lstStyle>
          <a:p>
            <a:pPr lvl="0"/>
            <a:r>
              <a:rPr lang="en-US" sz="2800" b="1" i="0" u="sng">
                <a:latin typeface="Arial" charset="0"/>
                <a:ea typeface="Arial" charset="0"/>
                <a:cs typeface="Arial" charset="0"/>
              </a:rPr>
              <a:t>Header Column 1</a:t>
            </a:r>
            <a:endParaRPr lang="en-US"/>
          </a:p>
        </p:txBody>
      </p:sp>
      <p:sp>
        <p:nvSpPr>
          <p:cNvPr id="13"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dirty="0">
              <a:solidFill>
                <a:schemeClr val="bg1"/>
              </a:solidFill>
              <a:latin typeface="Arial" charset="0"/>
              <a:ea typeface="Arial" charset="0"/>
              <a:cs typeface="Arial" charset="0"/>
            </a:endParaRPr>
          </a:p>
        </p:txBody>
      </p:sp>
      <p:sp>
        <p:nvSpPr>
          <p:cNvPr id="16" name="Text Placeholder 24"/>
          <p:cNvSpPr>
            <a:spLocks noGrp="1"/>
          </p:cNvSpPr>
          <p:nvPr>
            <p:ph type="body" sz="quarter" idx="18"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1666160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5040" userDrawn="1">
          <p15:clr>
            <a:srgbClr val="FBAE40"/>
          </p15:clr>
        </p15:guide>
        <p15:guide id="15" pos="5400" userDrawn="1">
          <p15:clr>
            <a:srgbClr val="FBAE40"/>
          </p15:clr>
        </p15:guide>
        <p15:guide id="16" pos="5760" userDrawn="1">
          <p15:clr>
            <a:srgbClr val="FBAE40"/>
          </p15:clr>
        </p15:guide>
        <p15:guide id="17" pos="4680" userDrawn="1">
          <p15:clr>
            <a:srgbClr val="FBAE40"/>
          </p15:clr>
        </p15:guide>
        <p15:guide id="18" orient="horz" pos="3852" userDrawn="1">
          <p15:clr>
            <a:srgbClr val="FBAE40"/>
          </p15:clr>
        </p15:guide>
        <p15:guide id="19" orient="horz" pos="4176" userDrawn="1">
          <p15:clr>
            <a:srgbClr val="FBAE40"/>
          </p15:clr>
        </p15:guide>
        <p15:guide id="20" pos="144" userDrawn="1">
          <p15:clr>
            <a:srgbClr val="FBAE40"/>
          </p15:clr>
        </p15:guide>
        <p15:guide id="21" orient="horz" pos="288" userDrawn="1">
          <p15:clr>
            <a:srgbClr val="FBAE40"/>
          </p15:clr>
        </p15:guide>
        <p15:guide id="22" pos="2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Option 3">
    <p:spTree>
      <p:nvGrpSpPr>
        <p:cNvPr id="1" name=""/>
        <p:cNvGrpSpPr/>
        <p:nvPr/>
      </p:nvGrpSpPr>
      <p:grpSpPr>
        <a:xfrm>
          <a:off x="0" y="0"/>
          <a:ext cx="0" cy="0"/>
          <a:chOff x="0" y="0"/>
          <a:chExt cx="0" cy="0"/>
        </a:xfrm>
      </p:grpSpPr>
      <p:sp>
        <p:nvSpPr>
          <p:cNvPr id="14" name="Rectangle 13"/>
          <p:cNvSpPr/>
          <p:nvPr userDrawn="1"/>
        </p:nvSpPr>
        <p:spPr>
          <a:xfrm>
            <a:off x="0" y="6057900"/>
            <a:ext cx="9144000" cy="808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1E3E"/>
              </a:solidFill>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44" y="5945258"/>
            <a:ext cx="3111543" cy="1022822"/>
          </a:xfrm>
          <a:prstGeom prst="rect">
            <a:avLst/>
          </a:prstGeom>
        </p:spPr>
      </p:pic>
      <p:sp>
        <p:nvSpPr>
          <p:cNvPr id="8" name="Rectangle 7"/>
          <p:cNvSpPr/>
          <p:nvPr userDrawn="1"/>
        </p:nvSpPr>
        <p:spPr>
          <a:xfrm>
            <a:off x="114300" y="118346"/>
            <a:ext cx="8915399" cy="6629400"/>
          </a:xfrm>
          <a:prstGeom prst="rect">
            <a:avLst/>
          </a:prstGeom>
          <a:noFill/>
          <a:ln w="9525">
            <a:solidFill>
              <a:srgbClr val="BC1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3"/>
          <a:stretch>
            <a:fillRect/>
          </a:stretch>
        </p:blipFill>
        <p:spPr>
          <a:xfrm>
            <a:off x="571500" y="-276453"/>
            <a:ext cx="471091" cy="684505"/>
          </a:xfrm>
          <a:prstGeom prst="rect">
            <a:avLst/>
          </a:prstGeom>
        </p:spPr>
      </p:pic>
      <p:sp>
        <p:nvSpPr>
          <p:cNvPr id="20" name="Text Placeholder 19"/>
          <p:cNvSpPr>
            <a:spLocks noGrp="1"/>
          </p:cNvSpPr>
          <p:nvPr>
            <p:ph type="body" sz="quarter" idx="10" hasCustomPrompt="1"/>
          </p:nvPr>
        </p:nvSpPr>
        <p:spPr>
          <a:xfrm>
            <a:off x="457200" y="455611"/>
            <a:ext cx="2378075" cy="709613"/>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Header</a:t>
            </a:r>
          </a:p>
        </p:txBody>
      </p:sp>
      <p:sp>
        <p:nvSpPr>
          <p:cNvPr id="21" name="Text Placeholder 19"/>
          <p:cNvSpPr>
            <a:spLocks noGrp="1"/>
          </p:cNvSpPr>
          <p:nvPr>
            <p:ph type="body" sz="quarter" idx="11" hasCustomPrompt="1"/>
          </p:nvPr>
        </p:nvSpPr>
        <p:spPr>
          <a:xfrm>
            <a:off x="3327263"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24–40 Pt</a:t>
            </a:r>
          </a:p>
        </p:txBody>
      </p:sp>
      <p:sp>
        <p:nvSpPr>
          <p:cNvPr id="22" name="Text Placeholder 19"/>
          <p:cNvSpPr>
            <a:spLocks noGrp="1"/>
          </p:cNvSpPr>
          <p:nvPr>
            <p:ph type="body" sz="quarter" idx="12" hasCustomPrompt="1"/>
          </p:nvPr>
        </p:nvSpPr>
        <p:spPr>
          <a:xfrm>
            <a:off x="6178137" y="455612"/>
            <a:ext cx="2378075" cy="709612"/>
          </a:xfrm>
        </p:spPr>
        <p:txBody>
          <a:bodyPr>
            <a:normAutofit/>
          </a:bodyPr>
          <a:lstStyle>
            <a:lvl1pPr marL="0" indent="0">
              <a:lnSpc>
                <a:spcPct val="100000"/>
              </a:lnSpc>
              <a:spcBef>
                <a:spcPts val="0"/>
              </a:spcBef>
              <a:buFontTx/>
              <a:buNone/>
              <a:defRPr sz="2400" b="1" i="0" u="sng">
                <a:latin typeface="Arial" charset="0"/>
                <a:ea typeface="Arial" charset="0"/>
                <a:cs typeface="Arial" charset="0"/>
              </a:defRPr>
            </a:lvl1pPr>
          </a:lstStyle>
          <a:p>
            <a:pPr lvl="0"/>
            <a:r>
              <a:rPr lang="en-US"/>
              <a:t>Arial Bold</a:t>
            </a:r>
          </a:p>
        </p:txBody>
      </p:sp>
      <p:sp>
        <p:nvSpPr>
          <p:cNvPr id="3" name="Text Placeholder 2"/>
          <p:cNvSpPr>
            <a:spLocks noGrp="1"/>
          </p:cNvSpPr>
          <p:nvPr>
            <p:ph type="body" sz="quarter" idx="17" hasCustomPrompt="1"/>
          </p:nvPr>
        </p:nvSpPr>
        <p:spPr>
          <a:xfrm>
            <a:off x="457200"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7" name="Text Placeholder 2"/>
          <p:cNvSpPr>
            <a:spLocks noGrp="1"/>
          </p:cNvSpPr>
          <p:nvPr>
            <p:ph type="body" sz="quarter" idx="18" hasCustomPrompt="1"/>
          </p:nvPr>
        </p:nvSpPr>
        <p:spPr>
          <a:xfrm>
            <a:off x="3327263"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28" name="Text Placeholder 2"/>
          <p:cNvSpPr>
            <a:spLocks noGrp="1"/>
          </p:cNvSpPr>
          <p:nvPr>
            <p:ph type="body" sz="quarter" idx="19" hasCustomPrompt="1"/>
          </p:nvPr>
        </p:nvSpPr>
        <p:spPr>
          <a:xfrm>
            <a:off x="6178137" y="1165225"/>
            <a:ext cx="2378075" cy="4389438"/>
          </a:xfrm>
        </p:spPr>
        <p:txBody>
          <a:bodyPr>
            <a:normAutofit/>
          </a:bodyPr>
          <a:lstStyle>
            <a:lvl1pPr marL="0" indent="0">
              <a:lnSpc>
                <a:spcPct val="100000"/>
              </a:lnSpc>
              <a:spcBef>
                <a:spcPts val="0"/>
              </a:spcBef>
              <a:buNone/>
              <a:defRPr sz="1800" baseline="0"/>
            </a:lvl1pPr>
          </a:lstStyle>
          <a:p>
            <a:pPr lvl="0"/>
            <a:r>
              <a:rPr lang="en-US" sz="1800"/>
              <a:t>Body Content 18 Pt Arial</a:t>
            </a:r>
            <a:endParaRPr lang="en-US"/>
          </a:p>
        </p:txBody>
      </p:sp>
      <p:sp>
        <p:nvSpPr>
          <p:cNvPr id="16" name="Slide Number Placeholder 5"/>
          <p:cNvSpPr txBox="1">
            <a:spLocks/>
          </p:cNvSpPr>
          <p:nvPr userDrawn="1"/>
        </p:nvSpPr>
        <p:spPr>
          <a:xfrm>
            <a:off x="8549356" y="6238867"/>
            <a:ext cx="562541" cy="33564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25A9C333-8DEA-A549-BB52-FB8135D4E171}" type="slidenum">
              <a:rPr lang="en-US" sz="1300" b="1" i="0" u="sng">
                <a:solidFill>
                  <a:schemeClr val="bg1"/>
                </a:solidFill>
                <a:latin typeface="Arial" charset="0"/>
                <a:ea typeface="Arial" charset="0"/>
                <a:cs typeface="Arial" charset="0"/>
              </a:rPr>
              <a:pPr algn="l"/>
              <a:t>‹#›</a:t>
            </a:fld>
            <a:endParaRPr lang="en-US" sz="1300" b="1" i="0" u="sng" dirty="0">
              <a:solidFill>
                <a:schemeClr val="bg1"/>
              </a:solidFill>
              <a:latin typeface="Arial" charset="0"/>
              <a:ea typeface="Arial" charset="0"/>
              <a:cs typeface="Arial" charset="0"/>
            </a:endParaRPr>
          </a:p>
        </p:txBody>
      </p:sp>
      <p:sp>
        <p:nvSpPr>
          <p:cNvPr id="18" name="Text Placeholder 24"/>
          <p:cNvSpPr>
            <a:spLocks noGrp="1"/>
          </p:cNvSpPr>
          <p:nvPr>
            <p:ph type="body" sz="quarter" idx="20" hasCustomPrompt="1"/>
          </p:nvPr>
        </p:nvSpPr>
        <p:spPr>
          <a:xfrm>
            <a:off x="4633913" y="6286540"/>
            <a:ext cx="3913187" cy="227013"/>
          </a:xfrm>
        </p:spPr>
        <p:txBody>
          <a:bodyPr>
            <a:noAutofit/>
          </a:bodyPr>
          <a:lstStyle>
            <a:lvl1pPr marL="0" indent="0" algn="r">
              <a:buNone/>
              <a:defRPr sz="1300" b="1" i="0">
                <a:solidFill>
                  <a:schemeClr val="bg1"/>
                </a:solidFill>
                <a:latin typeface="Arial" charset="0"/>
                <a:ea typeface="Arial" charset="0"/>
                <a:cs typeface="Arial" charset="0"/>
              </a:defRPr>
            </a:lvl1pPr>
          </a:lstStyle>
          <a:p>
            <a:pPr lvl="0"/>
            <a:r>
              <a:rPr lang="en-US" sz="1300" b="1" i="0">
                <a:latin typeface="Arial" charset="0"/>
                <a:ea typeface="Arial" charset="0"/>
                <a:cs typeface="Arial" charset="0"/>
              </a:rPr>
              <a:t>sample.uga.edu</a:t>
            </a:r>
            <a:endParaRPr lang="en-US"/>
          </a:p>
        </p:txBody>
      </p:sp>
    </p:spTree>
    <p:extLst>
      <p:ext uri="{BB962C8B-B14F-4D97-AF65-F5344CB8AC3E}">
        <p14:creationId xmlns:p14="http://schemas.microsoft.com/office/powerpoint/2010/main" val="2127678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guide id="2" userDrawn="1">
          <p15:clr>
            <a:srgbClr val="FBAE40"/>
          </p15:clr>
        </p15:guide>
        <p15:guide id="3" pos="360" userDrawn="1">
          <p15:clr>
            <a:srgbClr val="FBAE40"/>
          </p15:clr>
        </p15:guide>
        <p15:guide id="4" pos="720" userDrawn="1">
          <p15:clr>
            <a:srgbClr val="FBAE40"/>
          </p15:clr>
        </p15:guide>
        <p15:guide id="5" pos="1080" userDrawn="1">
          <p15:clr>
            <a:srgbClr val="FBAE40"/>
          </p15:clr>
        </p15:guide>
        <p15:guide id="6" pos="1440" userDrawn="1">
          <p15:clr>
            <a:srgbClr val="FBAE40"/>
          </p15:clr>
        </p15:guide>
        <p15:guide id="7" pos="1800" userDrawn="1">
          <p15:clr>
            <a:srgbClr val="FBAE40"/>
          </p15:clr>
        </p15:guide>
        <p15:guide id="8" pos="2160" userDrawn="1">
          <p15:clr>
            <a:srgbClr val="FBAE40"/>
          </p15:clr>
        </p15:guide>
        <p15:guide id="9" pos="2520" userDrawn="1">
          <p15:clr>
            <a:srgbClr val="FBAE40"/>
          </p15:clr>
        </p15:guide>
        <p15:guide id="10" pos="3240" userDrawn="1">
          <p15:clr>
            <a:srgbClr val="FBAE40"/>
          </p15:clr>
        </p15:guide>
        <p15:guide id="11" pos="3600" userDrawn="1">
          <p15:clr>
            <a:srgbClr val="FBAE40"/>
          </p15:clr>
        </p15:guide>
        <p15:guide id="12" pos="3960" userDrawn="1">
          <p15:clr>
            <a:srgbClr val="FBAE40"/>
          </p15:clr>
        </p15:guide>
        <p15:guide id="13" pos="4320" userDrawn="1">
          <p15:clr>
            <a:srgbClr val="FBAE40"/>
          </p15:clr>
        </p15:guide>
        <p15:guide id="14" pos="4680" userDrawn="1">
          <p15:clr>
            <a:srgbClr val="FBAE40"/>
          </p15:clr>
        </p15:guide>
        <p15:guide id="15" pos="5040" userDrawn="1">
          <p15:clr>
            <a:srgbClr val="FBAE40"/>
          </p15:clr>
        </p15:guide>
        <p15:guide id="16" pos="5400" userDrawn="1">
          <p15:clr>
            <a:srgbClr val="FBAE40"/>
          </p15:clr>
        </p15:guide>
        <p15:guide id="17" pos="5760" userDrawn="1">
          <p15:clr>
            <a:srgbClr val="FBAE40"/>
          </p15:clr>
        </p15:guide>
        <p15:guide id="18" orient="horz" pos="288" userDrawn="1">
          <p15:clr>
            <a:srgbClr val="FBAE40"/>
          </p15:clr>
        </p15:guide>
        <p15:guide id="19" pos="288" userDrawn="1">
          <p15:clr>
            <a:srgbClr val="FBAE40"/>
          </p15:clr>
        </p15:guide>
        <p15:guide id="20" orient="horz" pos="40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F062D-94C4-B14A-9F03-030FDFF79811}" type="datetimeFigureOut">
              <a:t>6/29/2018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A9C333-8DEA-A549-BB52-FB8135D4E171}" type="slidenum">
              <a:t>‹#›</a:t>
            </a:fld>
            <a:endParaRPr lang="en-US" dirty="0"/>
          </a:p>
        </p:txBody>
      </p:sp>
    </p:spTree>
    <p:extLst>
      <p:ext uri="{BB962C8B-B14F-4D97-AF65-F5344CB8AC3E}">
        <p14:creationId xmlns:p14="http://schemas.microsoft.com/office/powerpoint/2010/main" val="2010534225"/>
      </p:ext>
    </p:extLst>
  </p:cSld>
  <p:clrMap bg1="lt1" tx1="dk1" bg2="lt2" tx2="dk2" accent1="accent1" accent2="accent2" accent3="accent3" accent4="accent4" accent5="accent5" accent6="accent6" hlink="hlink" folHlink="folHlink"/>
  <p:sldLayoutIdLst>
    <p:sldLayoutId id="2147483677" r:id="rId1"/>
    <p:sldLayoutId id="2147483661" r:id="rId2"/>
    <p:sldLayoutId id="2147483679" r:id="rId3"/>
    <p:sldLayoutId id="2147483675" r:id="rId4"/>
    <p:sldLayoutId id="2147483664" r:id="rId5"/>
    <p:sldLayoutId id="2147483676" r:id="rId6"/>
    <p:sldLayoutId id="2147483678" r:id="rId7"/>
    <p:sldLayoutId id="2147483665" r:id="rId8"/>
    <p:sldLayoutId id="2147483666" r:id="rId9"/>
    <p:sldLayoutId id="2147483673" r:id="rId10"/>
    <p:sldLayoutId id="2147483667" r:id="rId11"/>
    <p:sldLayoutId id="2147483668" r:id="rId12"/>
    <p:sldLayoutId id="2147483669" r:id="rId13"/>
    <p:sldLayoutId id="2147483680"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onesource@uga.ed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onesource@uga.ed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onesource@uga.ed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ilto:onesource@uga.edu"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onesource@uga.edu"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policies.uga.edu/Purchasing-and-Payment-Processing/Unique-Purchasing-and-Payment-Processes-for-Specif/Food-and-Business-Related-Entertainment/#Section6"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policies.uga.edu/Purchasing-and-Payment-Processing/Purchasing-and-Payment-Mechanisms/Check-Requests/"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onesource.uga.edu/resources/chart_of_account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onesource.uga.edu/resources/training/" TargetMode="External"/><Relationship Id="rId2" Type="http://schemas.openxmlformats.org/officeDocument/2006/relationships/hyperlink" Target="https://onesource.uga.edu/" TargetMode="External"/><Relationship Id="rId1" Type="http://schemas.openxmlformats.org/officeDocument/2006/relationships/slideLayout" Target="../slideLayouts/slideLayout7.xml"/><Relationship Id="rId5" Type="http://schemas.openxmlformats.org/officeDocument/2006/relationships/hyperlink" Target="https://onesource.uga.edu/_resources/files/documents/fy18_year_end_travel.pdf" TargetMode="External"/><Relationship Id="rId4" Type="http://schemas.openxmlformats.org/officeDocument/2006/relationships/hyperlink" Target="https://training.onesource.uga.edu/UPK_Training/OneSourceOL/Publishing%20Content/PlayerPackage/data/toc.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onesource.uga.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its.uga.edu/access_and_security/infosec/tools/vpn/" TargetMode="External"/><Relationship Id="rId2" Type="http://schemas.openxmlformats.org/officeDocument/2006/relationships/hyperlink" Target="https://eits.uga.edu/access_and_security/infosec/tools/archpas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28294" y="2165684"/>
            <a:ext cx="8578851" cy="2739498"/>
          </a:xfrm>
        </p:spPr>
        <p:txBody>
          <a:bodyPr>
            <a:normAutofit fontScale="47500" lnSpcReduction="20000"/>
          </a:bodyPr>
          <a:lstStyle/>
          <a:p>
            <a:endParaRPr lang="en-US" sz="6000" dirty="0" smtClean="0"/>
          </a:p>
          <a:p>
            <a:r>
              <a:rPr lang="en-US" sz="9600" dirty="0" smtClean="0"/>
              <a:t>Welcome</a:t>
            </a:r>
          </a:p>
          <a:p>
            <a:r>
              <a:rPr lang="en-US" sz="9600" dirty="0" smtClean="0"/>
              <a:t>College of Pharmacy</a:t>
            </a:r>
          </a:p>
          <a:p>
            <a:r>
              <a:rPr lang="en-US" sz="9600" dirty="0" smtClean="0"/>
              <a:t>Business Process Retreat</a:t>
            </a:r>
          </a:p>
          <a:p>
            <a:r>
              <a:rPr lang="en-US" sz="9600" dirty="0" smtClean="0"/>
              <a:t>June 28 – June 29</a:t>
            </a:r>
          </a:p>
          <a:p>
            <a:endParaRPr lang="en-US" dirty="0"/>
          </a:p>
        </p:txBody>
      </p:sp>
      <p:sp>
        <p:nvSpPr>
          <p:cNvPr id="4" name="Text Placeholder 3"/>
          <p:cNvSpPr>
            <a:spLocks noGrp="1"/>
          </p:cNvSpPr>
          <p:nvPr>
            <p:ph type="body" sz="quarter" idx="16"/>
          </p:nvPr>
        </p:nvSpPr>
        <p:spPr/>
        <p:txBody>
          <a:bodyPr>
            <a:noAutofit/>
          </a:bodyPr>
          <a:lstStyle/>
          <a:p>
            <a:endParaRPr lang="en-US" sz="3600" dirty="0" smtClean="0"/>
          </a:p>
          <a:p>
            <a:endParaRPr lang="en-US" sz="3600" dirty="0"/>
          </a:p>
          <a:p>
            <a:endParaRPr lang="en-US" sz="3600" dirty="0" smtClean="0"/>
          </a:p>
        </p:txBody>
      </p:sp>
    </p:spTree>
    <p:extLst>
      <p:ext uri="{BB962C8B-B14F-4D97-AF65-F5344CB8AC3E}">
        <p14:creationId xmlns:p14="http://schemas.microsoft.com/office/powerpoint/2010/main" val="2562357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Docuware</a:t>
            </a:r>
            <a:endParaRPr lang="en-US" dirty="0"/>
          </a:p>
        </p:txBody>
      </p:sp>
      <p:sp>
        <p:nvSpPr>
          <p:cNvPr id="3" name="Text Placeholder 2"/>
          <p:cNvSpPr>
            <a:spLocks noGrp="1"/>
          </p:cNvSpPr>
          <p:nvPr>
            <p:ph type="body" sz="quarter" idx="16"/>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College of Pharmacy will be using Docuware in a different manner with the implementation of the UGA Financial Management System.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College of Pharmacy will continue to use for P-Card approvals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other transactions require scanning in Docuware, the BAO will communicate with the College</a:t>
            </a:r>
          </a:p>
          <a:p>
            <a:pPr marL="285750" indent="-285750">
              <a:buFont typeface="Arial" panose="020B0604020202020204" pitchFamily="34" charset="0"/>
              <a:buChar char="•"/>
            </a:pPr>
            <a:endParaRPr lang="en-US" dirty="0" smtClean="0"/>
          </a:p>
          <a:p>
            <a:endParaRPr lang="en-US" dirty="0" smtClean="0"/>
          </a:p>
          <a:p>
            <a:endParaRPr lang="en-US"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968982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Docuware</a:t>
            </a:r>
            <a:endParaRPr lang="en-US" dirty="0"/>
          </a:p>
        </p:txBody>
      </p:sp>
      <p:sp>
        <p:nvSpPr>
          <p:cNvPr id="3" name="Text Placeholder 2"/>
          <p:cNvSpPr>
            <a:spLocks noGrp="1"/>
          </p:cNvSpPr>
          <p:nvPr>
            <p:ph type="body" sz="quarter" idx="16"/>
          </p:nvPr>
        </p:nvSpPr>
        <p:spPr/>
        <p:txBody>
          <a:bodyPr/>
          <a:lstStyle/>
          <a:p>
            <a:pPr marL="285750" indent="-285750">
              <a:buFont typeface="Arial" panose="020B0604020202020204" pitchFamily="34" charset="0"/>
              <a:buChar char="•"/>
            </a:pPr>
            <a:r>
              <a:rPr lang="en-US" dirty="0" smtClean="0"/>
              <a:t>New Cabinets in Docuware</a:t>
            </a:r>
          </a:p>
          <a:p>
            <a:pPr marL="285750" indent="-285750">
              <a:buFont typeface="Arial" panose="020B0604020202020204" pitchFamily="34" charset="0"/>
              <a:buChar char="•"/>
            </a:pPr>
            <a:endParaRPr lang="en-US" dirty="0" smtClean="0"/>
          </a:p>
          <a:p>
            <a:endParaRPr lang="en-US" dirty="0" smtClean="0"/>
          </a:p>
          <a:p>
            <a:endParaRPr lang="en-US" dirty="0" smtClean="0"/>
          </a:p>
          <a:p>
            <a:endParaRPr lang="en-US" dirty="0"/>
          </a:p>
        </p:txBody>
      </p:sp>
      <p:sp>
        <p:nvSpPr>
          <p:cNvPr id="4" name="Text Placeholder 3"/>
          <p:cNvSpPr>
            <a:spLocks noGrp="1"/>
          </p:cNvSpPr>
          <p:nvPr>
            <p:ph type="body" sz="quarter" idx="18"/>
          </p:nvPr>
        </p:nvSpPr>
        <p:spPr/>
        <p:txBody>
          <a:bodyPr/>
          <a:lstStyle/>
          <a:p>
            <a:endParaRPr lang="en-US" dirty="0"/>
          </a:p>
        </p:txBody>
      </p:sp>
      <p:pic>
        <p:nvPicPr>
          <p:cNvPr id="10" name="Picture 9"/>
          <p:cNvPicPr>
            <a:picLocks noChangeAspect="1"/>
          </p:cNvPicPr>
          <p:nvPr/>
        </p:nvPicPr>
        <p:blipFill>
          <a:blip r:embed="rId2"/>
          <a:stretch>
            <a:fillRect/>
          </a:stretch>
        </p:blipFill>
        <p:spPr>
          <a:xfrm>
            <a:off x="2723695" y="2349500"/>
            <a:ext cx="3696610" cy="2159000"/>
          </a:xfrm>
          <a:prstGeom prst="rect">
            <a:avLst/>
          </a:prstGeom>
        </p:spPr>
      </p:pic>
    </p:spTree>
    <p:extLst>
      <p:ext uri="{BB962C8B-B14F-4D97-AF65-F5344CB8AC3E}">
        <p14:creationId xmlns:p14="http://schemas.microsoft.com/office/powerpoint/2010/main" val="4138105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Business Affairs Office Changes</a:t>
            </a:r>
            <a:endParaRPr lang="en-US" dirty="0"/>
          </a:p>
        </p:txBody>
      </p:sp>
      <p:sp>
        <p:nvSpPr>
          <p:cNvPr id="3" name="Text Placeholder 2"/>
          <p:cNvSpPr>
            <a:spLocks noGrp="1"/>
          </p:cNvSpPr>
          <p:nvPr>
            <p:ph type="body" sz="quarter" idx="16"/>
          </p:nvPr>
        </p:nvSpPr>
        <p:spPr/>
        <p:txBody>
          <a:bodyPr>
            <a:normAutofit fontScale="92500" lnSpcReduction="20000"/>
          </a:bodyPr>
          <a:lstStyle/>
          <a:p>
            <a:r>
              <a:rPr lang="en-US" dirty="0" smtClean="0"/>
              <a:t>The Business Affairs Office will continue to be your one stop shop for fiscal and administrative assistance at the College of Pharmacy.  With the implementation of the OneSource Project the structure of the Business Affairs Office is changing to better serve the College of Pharmacy.  </a:t>
            </a:r>
          </a:p>
          <a:p>
            <a:endParaRPr lang="en-US" dirty="0"/>
          </a:p>
          <a:p>
            <a:endParaRPr lang="en-US" dirty="0" smtClean="0"/>
          </a:p>
          <a:p>
            <a:r>
              <a:rPr lang="en-US" dirty="0"/>
              <a:t>Fiscal Responsibilities includes all aspects of business operations for the assigned department(s) including state, sales and service, grants, and all other accounts. This includes reporting, reconciling, processing payroll, approving all financial transactions, budget management, grants management, budget analysis, etc. following all applicable laws, policies and procedures. </a:t>
            </a:r>
          </a:p>
          <a:p>
            <a:endParaRPr lang="en-US" dirty="0" smtClean="0"/>
          </a:p>
          <a:p>
            <a:endParaRPr lang="en-US" dirty="0"/>
          </a:p>
          <a:p>
            <a:endParaRPr lang="en-US" dirty="0" smtClean="0"/>
          </a:p>
          <a:p>
            <a:r>
              <a:rPr lang="en-US" dirty="0" smtClean="0"/>
              <a:t>Melba Shelton </a:t>
            </a:r>
          </a:p>
          <a:p>
            <a:pPr marL="971550" lvl="1" indent="-285750"/>
            <a:r>
              <a:rPr lang="en-US" sz="1800" dirty="0" smtClean="0"/>
              <a:t>Fiscal responsibilities for all foundation accounts</a:t>
            </a:r>
          </a:p>
          <a:p>
            <a:pPr marL="971550" lvl="1" indent="-285750"/>
            <a:r>
              <a:rPr lang="en-US" sz="1800" dirty="0" smtClean="0"/>
              <a:t>UGA </a:t>
            </a:r>
            <a:r>
              <a:rPr lang="en-US" sz="1800" dirty="0"/>
              <a:t>Mart, Payment Request, Travel for the Finance &amp; Administration Unit including the </a:t>
            </a:r>
            <a:r>
              <a:rPr lang="en-US" sz="1800" dirty="0" smtClean="0"/>
              <a:t>Business </a:t>
            </a:r>
            <a:r>
              <a:rPr lang="en-US" sz="1800" dirty="0"/>
              <a:t>Affairs Office, Facilities Management and Administration/Technical Support</a:t>
            </a:r>
          </a:p>
          <a:p>
            <a:endParaRPr lang="en-US" dirty="0" smtClean="0"/>
          </a:p>
          <a:p>
            <a:endParaRPr lang="en-US" dirty="0" smtClean="0"/>
          </a:p>
          <a:p>
            <a:endParaRPr lang="en-US" dirty="0"/>
          </a:p>
          <a:p>
            <a:endParaRPr lang="en-US" dirty="0"/>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500" dirty="0" smtClean="0"/>
              <a:t>website:  onesource.uga.edu </a:t>
            </a:r>
          </a:p>
          <a:p>
            <a:pPr>
              <a:lnSpc>
                <a:spcPct val="100000"/>
              </a:lnSpc>
              <a:spcBef>
                <a:spcPts val="0"/>
              </a:spcBef>
            </a:pPr>
            <a:r>
              <a:rPr lang="en-US" kern="500" dirty="0" smtClean="0"/>
              <a:t>email: </a:t>
            </a:r>
            <a:r>
              <a:rPr lang="en-US" kern="500" dirty="0" smtClean="0">
                <a:hlinkClick r:id="rId2"/>
              </a:rPr>
              <a:t>onesource@uga.edu</a:t>
            </a:r>
            <a:r>
              <a:rPr lang="en-US" kern="500" dirty="0" smtClean="0"/>
              <a:t> </a:t>
            </a:r>
          </a:p>
          <a:p>
            <a:pPr>
              <a:lnSpc>
                <a:spcPct val="100000"/>
              </a:lnSpc>
              <a:spcBef>
                <a:spcPts val="0"/>
              </a:spcBef>
            </a:pPr>
            <a:r>
              <a:rPr lang="en-US" kern="500" dirty="0" smtClean="0"/>
              <a:t>service desk: 706-542-0202</a:t>
            </a:r>
          </a:p>
          <a:p>
            <a:endParaRPr lang="en-US" dirty="0" smtClean="0"/>
          </a:p>
          <a:p>
            <a:endParaRPr lang="en-US" dirty="0" smtClean="0"/>
          </a:p>
          <a:p>
            <a:endParaRPr lang="en-US" dirty="0"/>
          </a:p>
        </p:txBody>
      </p:sp>
    </p:spTree>
    <p:extLst>
      <p:ext uri="{BB962C8B-B14F-4D97-AF65-F5344CB8AC3E}">
        <p14:creationId xmlns:p14="http://schemas.microsoft.com/office/powerpoint/2010/main" val="343147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Affairs Office Changes</a:t>
            </a:r>
          </a:p>
          <a:p>
            <a:endParaRPr lang="en-US" dirty="0"/>
          </a:p>
        </p:txBody>
      </p:sp>
      <p:sp>
        <p:nvSpPr>
          <p:cNvPr id="3" name="Text Placeholder 2"/>
          <p:cNvSpPr>
            <a:spLocks noGrp="1"/>
          </p:cNvSpPr>
          <p:nvPr>
            <p:ph type="body" sz="quarter" idx="16"/>
          </p:nvPr>
        </p:nvSpPr>
        <p:spPr/>
        <p:txBody>
          <a:bodyPr/>
          <a:lstStyle/>
          <a:p>
            <a:endParaRPr lang="en-US" dirty="0" smtClean="0"/>
          </a:p>
          <a:p>
            <a:r>
              <a:rPr lang="en-US" dirty="0" smtClean="0"/>
              <a:t>Kirsten Jackson </a:t>
            </a:r>
            <a:endParaRPr lang="en-US" dirty="0"/>
          </a:p>
          <a:p>
            <a:pPr marL="971550" lvl="1" indent="-285750"/>
            <a:r>
              <a:rPr lang="en-US" dirty="0" smtClean="0"/>
              <a:t>Fiscal </a:t>
            </a:r>
            <a:r>
              <a:rPr lang="en-US" dirty="0"/>
              <a:t>responsibilities for the Clinical &amp; Administrative Pharmacy Department</a:t>
            </a:r>
          </a:p>
          <a:p>
            <a:pPr marL="971550" lvl="1" indent="-285750"/>
            <a:r>
              <a:rPr lang="en-US" dirty="0" smtClean="0"/>
              <a:t>Federal </a:t>
            </a:r>
            <a:r>
              <a:rPr lang="en-US" dirty="0"/>
              <a:t>Work-Study Liaison backup</a:t>
            </a:r>
          </a:p>
          <a:p>
            <a:pPr marL="971550" lvl="1" indent="-285750"/>
            <a:r>
              <a:rPr lang="en-US" dirty="0" smtClean="0"/>
              <a:t>Foundation </a:t>
            </a:r>
            <a:r>
              <a:rPr lang="en-US" dirty="0"/>
              <a:t>backup</a:t>
            </a:r>
          </a:p>
          <a:p>
            <a:endParaRPr lang="en-US" dirty="0" smtClean="0"/>
          </a:p>
          <a:p>
            <a:r>
              <a:rPr lang="en-US" dirty="0" smtClean="0"/>
              <a:t>Caitlin Baerne</a:t>
            </a:r>
          </a:p>
          <a:p>
            <a:pPr marL="971550" lvl="1" indent="-285750"/>
            <a:r>
              <a:rPr lang="en-US" dirty="0" smtClean="0"/>
              <a:t>Fiscal </a:t>
            </a:r>
            <a:r>
              <a:rPr lang="en-US" dirty="0"/>
              <a:t>responsibilities for the Pharmaceutical &amp; Biomedical Sciences Department</a:t>
            </a:r>
          </a:p>
          <a:p>
            <a:r>
              <a:rPr lang="en-US" dirty="0" smtClean="0"/>
              <a:t> </a:t>
            </a:r>
            <a:endParaRPr lang="en-US" dirty="0"/>
          </a:p>
          <a:p>
            <a:endParaRPr lang="en-US" dirty="0"/>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500" dirty="0" smtClean="0"/>
              <a:t>website:  onesource.uga.edu </a:t>
            </a:r>
          </a:p>
          <a:p>
            <a:pPr>
              <a:lnSpc>
                <a:spcPct val="100000"/>
              </a:lnSpc>
              <a:spcBef>
                <a:spcPts val="0"/>
              </a:spcBef>
            </a:pPr>
            <a:r>
              <a:rPr lang="en-US" kern="500" dirty="0" smtClean="0"/>
              <a:t>email: </a:t>
            </a:r>
            <a:r>
              <a:rPr lang="en-US" kern="500" dirty="0" smtClean="0">
                <a:hlinkClick r:id="rId2"/>
              </a:rPr>
              <a:t>onesource@uga.edu</a:t>
            </a:r>
            <a:r>
              <a:rPr lang="en-US" kern="500" dirty="0" smtClean="0"/>
              <a:t> </a:t>
            </a:r>
          </a:p>
          <a:p>
            <a:pPr>
              <a:lnSpc>
                <a:spcPct val="100000"/>
              </a:lnSpc>
              <a:spcBef>
                <a:spcPts val="0"/>
              </a:spcBef>
            </a:pPr>
            <a:r>
              <a:rPr lang="en-US" kern="500" dirty="0" smtClean="0"/>
              <a:t>service desk: 706-542-0202</a:t>
            </a:r>
          </a:p>
          <a:p>
            <a:endParaRPr lang="en-US" dirty="0" smtClean="0"/>
          </a:p>
          <a:p>
            <a:endParaRPr lang="en-US" dirty="0" smtClean="0"/>
          </a:p>
          <a:p>
            <a:endParaRPr lang="en-US" dirty="0"/>
          </a:p>
        </p:txBody>
      </p:sp>
    </p:spTree>
    <p:extLst>
      <p:ext uri="{BB962C8B-B14F-4D97-AF65-F5344CB8AC3E}">
        <p14:creationId xmlns:p14="http://schemas.microsoft.com/office/powerpoint/2010/main" val="1589851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Affairs Office Changes</a:t>
            </a:r>
          </a:p>
          <a:p>
            <a:endParaRPr lang="en-US" dirty="0"/>
          </a:p>
        </p:txBody>
      </p:sp>
      <p:sp>
        <p:nvSpPr>
          <p:cNvPr id="3" name="Text Placeholder 2"/>
          <p:cNvSpPr>
            <a:spLocks noGrp="1"/>
          </p:cNvSpPr>
          <p:nvPr>
            <p:ph type="body" sz="quarter" idx="16"/>
          </p:nvPr>
        </p:nvSpPr>
        <p:spPr/>
        <p:txBody>
          <a:bodyPr>
            <a:normAutofit fontScale="77500" lnSpcReduction="20000"/>
          </a:bodyPr>
          <a:lstStyle/>
          <a:p>
            <a:r>
              <a:rPr lang="en-US" dirty="0" smtClean="0"/>
              <a:t>Donella Moore</a:t>
            </a:r>
          </a:p>
          <a:p>
            <a:pPr marL="971550" lvl="1" indent="-285750"/>
            <a:r>
              <a:rPr lang="en-US" dirty="0"/>
              <a:t>Fiscal responsibilities for the Dean’s Office:</a:t>
            </a:r>
          </a:p>
          <a:p>
            <a:pPr lvl="2"/>
            <a:r>
              <a:rPr lang="en-US" dirty="0"/>
              <a:t>Associate Dean Francisco</a:t>
            </a:r>
          </a:p>
          <a:p>
            <a:pPr lvl="2"/>
            <a:r>
              <a:rPr lang="en-US" dirty="0"/>
              <a:t>Associate Dean for Science Education, Research &amp; Technology (Dr. Bartlett)</a:t>
            </a:r>
          </a:p>
          <a:p>
            <a:pPr lvl="2"/>
            <a:r>
              <a:rPr lang="en-US" dirty="0"/>
              <a:t>Student Affairs</a:t>
            </a:r>
          </a:p>
          <a:p>
            <a:pPr lvl="2"/>
            <a:r>
              <a:rPr lang="en-US" dirty="0"/>
              <a:t>Instructional Design &amp; Technology </a:t>
            </a:r>
            <a:r>
              <a:rPr lang="en-US" dirty="0" smtClean="0"/>
              <a:t>Office</a:t>
            </a:r>
          </a:p>
          <a:p>
            <a:pPr lvl="2"/>
            <a:r>
              <a:rPr lang="en-US" dirty="0"/>
              <a:t>External Affairs</a:t>
            </a:r>
          </a:p>
          <a:p>
            <a:pPr lvl="2"/>
            <a:r>
              <a:rPr lang="en-US" dirty="0"/>
              <a:t>Office of Continuing Professional Development &amp; Outreach</a:t>
            </a:r>
          </a:p>
          <a:p>
            <a:pPr lvl="2"/>
            <a:r>
              <a:rPr lang="en-US" dirty="0"/>
              <a:t>Administrative &amp; Network Technologies Office</a:t>
            </a:r>
          </a:p>
          <a:p>
            <a:pPr lvl="2"/>
            <a:r>
              <a:rPr lang="en-US" dirty="0"/>
              <a:t>Int'l Biomedical Regulatory Sciences and Clinical Trials Department</a:t>
            </a:r>
          </a:p>
          <a:p>
            <a:pPr lvl="2"/>
            <a:r>
              <a:rPr lang="en-US" dirty="0"/>
              <a:t>Experience </a:t>
            </a:r>
            <a:r>
              <a:rPr lang="en-US" dirty="0" smtClean="0"/>
              <a:t>Programs</a:t>
            </a:r>
          </a:p>
          <a:p>
            <a:pPr marL="971550" lvl="1" indent="-285750"/>
            <a:r>
              <a:rPr lang="en-US" dirty="0"/>
              <a:t>Federal Work-Study Liaison</a:t>
            </a:r>
          </a:p>
          <a:p>
            <a:pPr marL="971550" lvl="1" indent="-285750"/>
            <a:r>
              <a:rPr lang="en-US" dirty="0"/>
              <a:t>Telephone Billing</a:t>
            </a:r>
          </a:p>
          <a:p>
            <a:pPr marL="971550" lvl="1" indent="-285750"/>
            <a:r>
              <a:rPr lang="en-US" dirty="0"/>
              <a:t>Management of state vehicle program including gas receipt reconciliation</a:t>
            </a:r>
          </a:p>
          <a:p>
            <a:pPr marL="971550" lvl="1" indent="-285750"/>
            <a:r>
              <a:rPr lang="en-US" dirty="0"/>
              <a:t>Accounts Receivables (MOU invoices, Student Affairs Income, Drug Discovery billing)</a:t>
            </a:r>
          </a:p>
          <a:p>
            <a:r>
              <a:rPr lang="en-US" dirty="0"/>
              <a:t> </a:t>
            </a:r>
          </a:p>
          <a:p>
            <a:pPr lvl="1"/>
            <a:endParaRPr lang="en-US" dirty="0"/>
          </a:p>
          <a:p>
            <a:endParaRPr lang="en-US" dirty="0"/>
          </a:p>
        </p:txBody>
      </p:sp>
      <p:sp>
        <p:nvSpPr>
          <p:cNvPr id="6"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500" dirty="0" smtClean="0"/>
              <a:t>website:  onesource.uga.edu </a:t>
            </a:r>
          </a:p>
          <a:p>
            <a:pPr>
              <a:lnSpc>
                <a:spcPct val="100000"/>
              </a:lnSpc>
              <a:spcBef>
                <a:spcPts val="0"/>
              </a:spcBef>
            </a:pPr>
            <a:r>
              <a:rPr lang="en-US" kern="500" dirty="0" smtClean="0"/>
              <a:t>email: </a:t>
            </a:r>
            <a:r>
              <a:rPr lang="en-US" kern="500" dirty="0" smtClean="0">
                <a:hlinkClick r:id="rId2"/>
              </a:rPr>
              <a:t>onesource@uga.edu</a:t>
            </a:r>
            <a:r>
              <a:rPr lang="en-US" kern="500" dirty="0" smtClean="0"/>
              <a:t> </a:t>
            </a:r>
          </a:p>
          <a:p>
            <a:pPr>
              <a:lnSpc>
                <a:spcPct val="100000"/>
              </a:lnSpc>
              <a:spcBef>
                <a:spcPts val="0"/>
              </a:spcBef>
            </a:pPr>
            <a:r>
              <a:rPr lang="en-US" kern="500" dirty="0" smtClean="0"/>
              <a:t>service desk: 706-542-0202</a:t>
            </a:r>
          </a:p>
          <a:p>
            <a:endParaRPr lang="en-US" dirty="0" smtClean="0"/>
          </a:p>
          <a:p>
            <a:endParaRPr lang="en-US" dirty="0" smtClean="0"/>
          </a:p>
          <a:p>
            <a:endParaRPr lang="en-US" dirty="0"/>
          </a:p>
        </p:txBody>
      </p:sp>
    </p:spTree>
    <p:extLst>
      <p:ext uri="{BB962C8B-B14F-4D97-AF65-F5344CB8AC3E}">
        <p14:creationId xmlns:p14="http://schemas.microsoft.com/office/powerpoint/2010/main" val="42091559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Affairs Office Changes</a:t>
            </a:r>
          </a:p>
        </p:txBody>
      </p:sp>
      <p:sp>
        <p:nvSpPr>
          <p:cNvPr id="3" name="Text Placeholder 2"/>
          <p:cNvSpPr>
            <a:spLocks noGrp="1"/>
          </p:cNvSpPr>
          <p:nvPr>
            <p:ph type="body" sz="quarter" idx="16"/>
          </p:nvPr>
        </p:nvSpPr>
        <p:spPr/>
        <p:txBody>
          <a:bodyPr/>
          <a:lstStyle/>
          <a:p>
            <a:r>
              <a:rPr lang="en-US" dirty="0"/>
              <a:t>Jennifer Caplinger </a:t>
            </a:r>
            <a:r>
              <a:rPr lang="en-US" dirty="0" smtClean="0"/>
              <a:t>– </a:t>
            </a:r>
            <a:r>
              <a:rPr lang="en-US" dirty="0"/>
              <a:t>remains the same</a:t>
            </a:r>
          </a:p>
          <a:p>
            <a:pPr lvl="1"/>
            <a:r>
              <a:rPr lang="en-US" sz="1800" dirty="0"/>
              <a:t>Proposal Preparation Support </a:t>
            </a:r>
          </a:p>
          <a:p>
            <a:pPr lvl="1"/>
            <a:r>
              <a:rPr lang="en-US" sz="1800" dirty="0"/>
              <a:t>Technical Review</a:t>
            </a:r>
          </a:p>
          <a:p>
            <a:pPr lvl="1"/>
            <a:r>
              <a:rPr lang="en-US" sz="1800" dirty="0"/>
              <a:t>Budget Development</a:t>
            </a:r>
          </a:p>
          <a:p>
            <a:pPr lvl="1"/>
            <a:r>
              <a:rPr lang="en-US" sz="1800" dirty="0"/>
              <a:t>Authorized to submit proposals on behalf of the University</a:t>
            </a:r>
          </a:p>
          <a:p>
            <a:pPr lvl="1"/>
            <a:r>
              <a:rPr lang="en-US" sz="1800" dirty="0"/>
              <a:t>Effort Monitoring</a:t>
            </a:r>
          </a:p>
          <a:p>
            <a:pPr lvl="1"/>
            <a:r>
              <a:rPr lang="en-US" sz="1800" dirty="0"/>
              <a:t>Liaison to Office of Research for the College</a:t>
            </a:r>
          </a:p>
          <a:p>
            <a:pPr lvl="1"/>
            <a:r>
              <a:rPr lang="en-US" sz="1800" dirty="0"/>
              <a:t>Point of Contact for sponsor requests that require prior approval</a:t>
            </a:r>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500" dirty="0" smtClean="0"/>
              <a:t>website:  onesource.uga.edu </a:t>
            </a:r>
          </a:p>
          <a:p>
            <a:pPr>
              <a:lnSpc>
                <a:spcPct val="100000"/>
              </a:lnSpc>
              <a:spcBef>
                <a:spcPts val="0"/>
              </a:spcBef>
            </a:pPr>
            <a:r>
              <a:rPr lang="en-US" kern="500" dirty="0" smtClean="0"/>
              <a:t>email: </a:t>
            </a:r>
            <a:r>
              <a:rPr lang="en-US" kern="500" dirty="0" smtClean="0">
                <a:hlinkClick r:id="rId2"/>
              </a:rPr>
              <a:t>onesource@uga.edu</a:t>
            </a:r>
            <a:r>
              <a:rPr lang="en-US" kern="500" dirty="0" smtClean="0"/>
              <a:t> </a:t>
            </a:r>
          </a:p>
          <a:p>
            <a:pPr>
              <a:lnSpc>
                <a:spcPct val="100000"/>
              </a:lnSpc>
              <a:spcBef>
                <a:spcPts val="0"/>
              </a:spcBef>
            </a:pPr>
            <a:r>
              <a:rPr lang="en-US" kern="500" dirty="0" smtClean="0"/>
              <a:t>service desk: 706-542-0202</a:t>
            </a:r>
          </a:p>
          <a:p>
            <a:endParaRPr lang="en-US" dirty="0" smtClean="0"/>
          </a:p>
          <a:p>
            <a:endParaRPr lang="en-US" dirty="0" smtClean="0"/>
          </a:p>
          <a:p>
            <a:endParaRPr lang="en-US" dirty="0"/>
          </a:p>
        </p:txBody>
      </p:sp>
    </p:spTree>
    <p:extLst>
      <p:ext uri="{BB962C8B-B14F-4D97-AF65-F5344CB8AC3E}">
        <p14:creationId xmlns:p14="http://schemas.microsoft.com/office/powerpoint/2010/main" val="2358956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Business Affairs Office Changes</a:t>
            </a:r>
          </a:p>
          <a:p>
            <a:endParaRPr lang="en-US" dirty="0"/>
          </a:p>
        </p:txBody>
      </p:sp>
      <p:sp>
        <p:nvSpPr>
          <p:cNvPr id="3" name="Text Placeholder 2"/>
          <p:cNvSpPr>
            <a:spLocks noGrp="1"/>
          </p:cNvSpPr>
          <p:nvPr>
            <p:ph type="body" sz="quarter" idx="16"/>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22" y="1598193"/>
            <a:ext cx="3952027" cy="2995706"/>
          </a:xfrm>
          <a:prstGeom prst="rect">
            <a:avLst/>
          </a:prstGeom>
        </p:spPr>
      </p:pic>
      <p:sp>
        <p:nvSpPr>
          <p:cNvPr id="7"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kern="500" dirty="0" smtClean="0"/>
              <a:t>website:  onesource.uga.edu </a:t>
            </a:r>
          </a:p>
          <a:p>
            <a:pPr>
              <a:lnSpc>
                <a:spcPct val="100000"/>
              </a:lnSpc>
              <a:spcBef>
                <a:spcPts val="0"/>
              </a:spcBef>
            </a:pPr>
            <a:r>
              <a:rPr lang="en-US" kern="500" dirty="0" smtClean="0"/>
              <a:t>email: </a:t>
            </a:r>
            <a:r>
              <a:rPr lang="en-US" kern="500" dirty="0" smtClean="0">
                <a:hlinkClick r:id="rId3"/>
              </a:rPr>
              <a:t>onesource@uga.edu</a:t>
            </a:r>
            <a:r>
              <a:rPr lang="en-US" kern="500" dirty="0" smtClean="0"/>
              <a:t> </a:t>
            </a:r>
          </a:p>
          <a:p>
            <a:pPr>
              <a:lnSpc>
                <a:spcPct val="100000"/>
              </a:lnSpc>
              <a:spcBef>
                <a:spcPts val="0"/>
              </a:spcBef>
            </a:pPr>
            <a:r>
              <a:rPr lang="en-US" kern="500" dirty="0" smtClean="0"/>
              <a:t>service desk: 706-542-0202</a:t>
            </a:r>
          </a:p>
          <a:p>
            <a:endParaRPr lang="en-US" dirty="0" smtClean="0"/>
          </a:p>
          <a:p>
            <a:endParaRPr lang="en-US" dirty="0" smtClean="0"/>
          </a:p>
          <a:p>
            <a:endParaRPr lang="en-US" dirty="0"/>
          </a:p>
        </p:txBody>
      </p:sp>
    </p:spTree>
    <p:extLst>
      <p:ext uri="{BB962C8B-B14F-4D97-AF65-F5344CB8AC3E}">
        <p14:creationId xmlns:p14="http://schemas.microsoft.com/office/powerpoint/2010/main" val="167367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Chart of Accounts</a:t>
            </a:r>
          </a:p>
          <a:p>
            <a:endParaRPr lang="en-US" dirty="0"/>
          </a:p>
        </p:txBody>
      </p:sp>
      <p:sp>
        <p:nvSpPr>
          <p:cNvPr id="3" name="Text Placeholder 2"/>
          <p:cNvSpPr>
            <a:spLocks noGrp="1"/>
          </p:cNvSpPr>
          <p:nvPr>
            <p:ph type="body" sz="quarter" idx="16"/>
          </p:nvPr>
        </p:nvSpPr>
        <p:spPr/>
        <p:txBody>
          <a:bodyPr>
            <a:normAutofit fontScale="77500" lnSpcReduction="20000"/>
          </a:bodyPr>
          <a:lstStyle/>
          <a:p>
            <a:r>
              <a:rPr lang="en-US" dirty="0" smtClean="0"/>
              <a:t>Overview of new Chart Fields</a:t>
            </a:r>
          </a:p>
          <a:p>
            <a:endParaRPr lang="en-US" dirty="0"/>
          </a:p>
          <a:p>
            <a:r>
              <a:rPr lang="en-US" dirty="0" smtClean="0"/>
              <a:t>In your role, you will need to understand the chart strings for your areas.  The chart strings are made up of the following chart fields.  Not all the chart fields will be used for most areas.</a:t>
            </a:r>
          </a:p>
          <a:p>
            <a:endParaRPr lang="en-US" dirty="0"/>
          </a:p>
          <a:p>
            <a:r>
              <a:rPr lang="en-US" dirty="0" smtClean="0"/>
              <a:t>Once any transaction is submitted, the chart string cannot be updated or changed.  The transaction will need to be returned to the initiator.  </a:t>
            </a:r>
            <a:endParaRPr lang="en-US" dirty="0"/>
          </a:p>
          <a:p>
            <a:endParaRPr lang="en-US" dirty="0" smtClean="0"/>
          </a:p>
          <a:p>
            <a:r>
              <a:rPr lang="en-US" dirty="0" smtClean="0"/>
              <a:t>Fund (5 digits) – It identifies the source.  Example - funds that begin with 10 are for Education and General.</a:t>
            </a:r>
          </a:p>
          <a:p>
            <a:endParaRPr lang="en-US" dirty="0" smtClean="0"/>
          </a:p>
          <a:p>
            <a:r>
              <a:rPr lang="en-US" dirty="0" smtClean="0"/>
              <a:t>Program (5 digits) – It identifies what the expenditure is supporting. Example – programs that begin with 12 are for Research.</a:t>
            </a:r>
          </a:p>
          <a:p>
            <a:endParaRPr lang="en-US" dirty="0" smtClean="0"/>
          </a:p>
          <a:p>
            <a:r>
              <a:rPr lang="en-US" dirty="0" smtClean="0"/>
              <a:t>Class (5 digits) – It provides more detail about the source of funding.  Example – class codes that begin with a 1 are for General Operations.  All class codes that begin with 67 are for the UGA Foundation.</a:t>
            </a:r>
          </a:p>
          <a:p>
            <a:endParaRPr lang="en-US" dirty="0" smtClean="0"/>
          </a:p>
          <a:p>
            <a:r>
              <a:rPr lang="en-US" dirty="0" smtClean="0"/>
              <a:t>Department (8 characters) – Who (College of Pharmacy starts with 30) </a:t>
            </a:r>
          </a:p>
          <a:p>
            <a:endParaRPr lang="en-US" dirty="0" smtClean="0"/>
          </a:p>
          <a:p>
            <a:r>
              <a:rPr lang="en-US" dirty="0" smtClean="0"/>
              <a:t>Operating Unit (3 characters) – Location (optional)  Example – ALB is for Albany</a:t>
            </a:r>
          </a:p>
          <a:p>
            <a:endParaRPr lang="en-US" dirty="0" smtClean="0"/>
          </a:p>
          <a:p>
            <a:r>
              <a:rPr lang="en-US" dirty="0" smtClean="0"/>
              <a:t>Chartfield</a:t>
            </a:r>
            <a:r>
              <a:rPr lang="en-US" dirty="0"/>
              <a:t> </a:t>
            </a:r>
            <a:r>
              <a:rPr lang="en-US" dirty="0" smtClean="0"/>
              <a:t>1 (10 characters)  - allows for additional reporting capability (optional) Example – 30IPPE – used to track IPPE expenditures in Experience Programs.</a:t>
            </a:r>
          </a:p>
          <a:p>
            <a:endParaRPr lang="en-US" dirty="0" smtClean="0"/>
          </a:p>
          <a:p>
            <a:endParaRPr lang="en-US" dirty="0" smtClean="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491310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Chart of Accounts</a:t>
            </a:r>
          </a:p>
          <a:p>
            <a:endParaRPr lang="en-US" dirty="0"/>
          </a:p>
        </p:txBody>
      </p:sp>
      <p:sp>
        <p:nvSpPr>
          <p:cNvPr id="3" name="Text Placeholder 2"/>
          <p:cNvSpPr>
            <a:spLocks noGrp="1"/>
          </p:cNvSpPr>
          <p:nvPr>
            <p:ph type="body" sz="quarter" idx="16"/>
          </p:nvPr>
        </p:nvSpPr>
        <p:spPr/>
        <p:txBody>
          <a:bodyPr>
            <a:normAutofit/>
          </a:bodyPr>
          <a:lstStyle/>
          <a:p>
            <a:endParaRPr lang="en-US" dirty="0" smtClean="0"/>
          </a:p>
          <a:p>
            <a:r>
              <a:rPr lang="en-US" dirty="0" smtClean="0"/>
              <a:t>Department (8 characters) – College of Pharmacy Departments start with 30 </a:t>
            </a:r>
          </a:p>
          <a:p>
            <a:pPr marL="971550" lvl="1" indent="-285750"/>
            <a:r>
              <a:rPr lang="en-US" sz="1800" dirty="0"/>
              <a:t>The College of Pharmacy has 121 Department Numbers in the new System</a:t>
            </a:r>
          </a:p>
          <a:p>
            <a:pPr marL="971550" lvl="1" indent="-285750"/>
            <a:r>
              <a:rPr lang="en-US" sz="1800" dirty="0"/>
              <a:t>Department Number </a:t>
            </a:r>
            <a:r>
              <a:rPr lang="en-US" sz="1800" dirty="0" smtClean="0"/>
              <a:t>Details:</a:t>
            </a:r>
            <a:endParaRPr lang="en-US" sz="1800" dirty="0"/>
          </a:p>
          <a:p>
            <a:endParaRPr lang="en-US" dirty="0" smtClean="0"/>
          </a:p>
          <a:p>
            <a:endParaRPr lang="en-US" dirty="0" smtClean="0"/>
          </a:p>
        </p:txBody>
      </p:sp>
      <p:sp>
        <p:nvSpPr>
          <p:cNvPr id="4" name="Text Placeholder 3"/>
          <p:cNvSpPr>
            <a:spLocks noGrp="1"/>
          </p:cNvSpPr>
          <p:nvPr>
            <p:ph type="body" sz="quarter" idx="18"/>
          </p:nvPr>
        </p:nvSpPr>
        <p:spPr/>
        <p:txBody>
          <a:bodyPr/>
          <a:lstStyle/>
          <a:p>
            <a:endParaRPr lang="en-US" dirty="0"/>
          </a:p>
        </p:txBody>
      </p:sp>
      <p:pic>
        <p:nvPicPr>
          <p:cNvPr id="5" name="Picture 4"/>
          <p:cNvPicPr>
            <a:picLocks noChangeAspect="1"/>
          </p:cNvPicPr>
          <p:nvPr/>
        </p:nvPicPr>
        <p:blipFill>
          <a:blip r:embed="rId2"/>
          <a:stretch>
            <a:fillRect/>
          </a:stretch>
        </p:blipFill>
        <p:spPr>
          <a:xfrm>
            <a:off x="2326713" y="3013207"/>
            <a:ext cx="4194412" cy="1853345"/>
          </a:xfrm>
          <a:prstGeom prst="rect">
            <a:avLst/>
          </a:prstGeom>
        </p:spPr>
      </p:pic>
    </p:spTree>
    <p:extLst>
      <p:ext uri="{BB962C8B-B14F-4D97-AF65-F5344CB8AC3E}">
        <p14:creationId xmlns:p14="http://schemas.microsoft.com/office/powerpoint/2010/main" val="4230677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Chart of Accounts</a:t>
            </a:r>
          </a:p>
          <a:p>
            <a:endParaRPr lang="en-US" dirty="0"/>
          </a:p>
        </p:txBody>
      </p:sp>
      <p:sp>
        <p:nvSpPr>
          <p:cNvPr id="3" name="Text Placeholder 2"/>
          <p:cNvSpPr>
            <a:spLocks noGrp="1"/>
          </p:cNvSpPr>
          <p:nvPr>
            <p:ph type="body" sz="quarter" idx="16"/>
          </p:nvPr>
        </p:nvSpPr>
        <p:spPr/>
        <p:txBody>
          <a:bodyPr>
            <a:normAutofit lnSpcReduction="10000"/>
          </a:bodyPr>
          <a:lstStyle/>
          <a:p>
            <a:r>
              <a:rPr lang="en-US" dirty="0"/>
              <a:t>Operating Unit (3 characters) – Location (optional)  Example – ALB is for Albany</a:t>
            </a:r>
          </a:p>
          <a:p>
            <a:endParaRPr lang="en-US" dirty="0"/>
          </a:p>
          <a:p>
            <a:r>
              <a:rPr lang="en-US" dirty="0"/>
              <a:t>Chartfield 1 (10 characters)  - allows for additional reporting capability (optional) Example – 30IPPE – used to track IPPE expenditures in Experience Programs.</a:t>
            </a:r>
          </a:p>
          <a:p>
            <a:endParaRPr lang="en-US" dirty="0"/>
          </a:p>
          <a:p>
            <a:endParaRPr lang="en-US" dirty="0"/>
          </a:p>
          <a:p>
            <a:r>
              <a:rPr lang="en-US" dirty="0"/>
              <a:t>Project ID (15 characters) – Specific projects with restricted budgets</a:t>
            </a:r>
          </a:p>
          <a:p>
            <a:endParaRPr lang="en-US" dirty="0"/>
          </a:p>
          <a:p>
            <a:r>
              <a:rPr lang="en-US" dirty="0"/>
              <a:t>PC Business Unit (5 digits) – required if Project ID is used</a:t>
            </a:r>
          </a:p>
          <a:p>
            <a:endParaRPr lang="en-US" dirty="0"/>
          </a:p>
          <a:p>
            <a:r>
              <a:rPr lang="en-US" dirty="0"/>
              <a:t>Activity ID (3 characters) – required if Project ID is used</a:t>
            </a:r>
          </a:p>
          <a:p>
            <a:endParaRPr lang="en-US" dirty="0"/>
          </a:p>
          <a:p>
            <a:r>
              <a:rPr lang="en-US" dirty="0"/>
              <a:t>Account Code (6 digits) – transaction classification</a:t>
            </a:r>
          </a:p>
          <a:p>
            <a:endParaRPr lang="en-US" dirty="0"/>
          </a:p>
          <a:p>
            <a:r>
              <a:rPr lang="en-US" dirty="0"/>
              <a:t>Budget Reference (4 digits) – refers to Fiscal Year</a:t>
            </a:r>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301641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normAutofit fontScale="92500" lnSpcReduction="20000"/>
          </a:bodyPr>
          <a:lstStyle/>
          <a:p>
            <a:endParaRPr lang="en-US" dirty="0" smtClean="0"/>
          </a:p>
          <a:p>
            <a:r>
              <a:rPr lang="en-US" sz="2500" dirty="0" smtClean="0"/>
              <a:t>Introductions</a:t>
            </a:r>
          </a:p>
          <a:p>
            <a:endParaRPr lang="en-US" sz="2500" dirty="0" smtClean="0"/>
          </a:p>
          <a:p>
            <a:r>
              <a:rPr lang="en-US" sz="2500" dirty="0" smtClean="0"/>
              <a:t>Business </a:t>
            </a:r>
            <a:r>
              <a:rPr lang="en-US" sz="2500" dirty="0"/>
              <a:t>Affairs Office Changes</a:t>
            </a:r>
          </a:p>
          <a:p>
            <a:endParaRPr lang="en-US" sz="2500" dirty="0" smtClean="0"/>
          </a:p>
          <a:p>
            <a:r>
              <a:rPr lang="en-US" sz="2500" dirty="0" smtClean="0"/>
              <a:t>OneSource Resources</a:t>
            </a:r>
          </a:p>
          <a:p>
            <a:pPr indent="0">
              <a:buNone/>
            </a:pPr>
            <a:endParaRPr lang="en-US" sz="2500" dirty="0" smtClean="0"/>
          </a:p>
          <a:p>
            <a:r>
              <a:rPr lang="en-US" sz="2500" dirty="0" smtClean="0"/>
              <a:t>OneSource Access</a:t>
            </a:r>
          </a:p>
          <a:p>
            <a:endParaRPr lang="en-US" sz="2500" dirty="0" smtClean="0"/>
          </a:p>
          <a:p>
            <a:r>
              <a:rPr lang="en-US" sz="2500" dirty="0" smtClean="0"/>
              <a:t>Docuware</a:t>
            </a:r>
            <a:endParaRPr lang="en-US" sz="2500" dirty="0"/>
          </a:p>
          <a:p>
            <a:endParaRPr lang="en-US" sz="2500" dirty="0" smtClean="0"/>
          </a:p>
          <a:p>
            <a:r>
              <a:rPr lang="en-US" sz="2500" dirty="0" smtClean="0"/>
              <a:t>Chart of Accounts</a:t>
            </a:r>
          </a:p>
          <a:p>
            <a:endParaRPr lang="en-US" sz="2500" dirty="0" smtClean="0"/>
          </a:p>
          <a:p>
            <a:r>
              <a:rPr lang="en-US" sz="2500" dirty="0" smtClean="0"/>
              <a:t>Fixed Assets</a:t>
            </a:r>
          </a:p>
          <a:p>
            <a:endParaRPr lang="en-US" sz="2500" dirty="0" smtClean="0"/>
          </a:p>
          <a:p>
            <a:r>
              <a:rPr lang="en-US" sz="2500" dirty="0" smtClean="0"/>
              <a:t>Accounts </a:t>
            </a:r>
            <a:r>
              <a:rPr lang="en-US" sz="2500" dirty="0"/>
              <a:t>Payable</a:t>
            </a:r>
          </a:p>
          <a:p>
            <a:endParaRPr lang="en-US" sz="2500" dirty="0" smtClean="0"/>
          </a:p>
          <a:p>
            <a:endParaRPr lang="en-US" sz="2500" dirty="0"/>
          </a:p>
          <a:p>
            <a:endParaRPr lang="en-US" sz="2500" dirty="0"/>
          </a:p>
        </p:txBody>
      </p:sp>
      <p:sp>
        <p:nvSpPr>
          <p:cNvPr id="3" name="Text Placeholder 2"/>
          <p:cNvSpPr>
            <a:spLocks noGrp="1"/>
          </p:cNvSpPr>
          <p:nvPr>
            <p:ph type="body" sz="quarter" idx="18"/>
          </p:nvPr>
        </p:nvSpPr>
        <p:spPr>
          <a:xfrm>
            <a:off x="4531024" y="6100937"/>
            <a:ext cx="3987334" cy="629343"/>
          </a:xfrm>
        </p:spPr>
        <p:txBody>
          <a:bodyPr/>
          <a:lstStyle/>
          <a:p>
            <a:endParaRPr lang="en-US" dirty="0"/>
          </a:p>
          <a:p>
            <a:endParaRPr lang="en-US" dirty="0" smtClean="0"/>
          </a:p>
          <a:p>
            <a:endParaRPr lang="en-US" dirty="0"/>
          </a:p>
        </p:txBody>
      </p:sp>
    </p:spTree>
    <p:extLst>
      <p:ext uri="{BB962C8B-B14F-4D97-AF65-F5344CB8AC3E}">
        <p14:creationId xmlns:p14="http://schemas.microsoft.com/office/powerpoint/2010/main" val="43043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Chart of Accounts</a:t>
            </a:r>
          </a:p>
          <a:p>
            <a:endParaRPr lang="en-US" dirty="0"/>
          </a:p>
        </p:txBody>
      </p:sp>
      <p:sp>
        <p:nvSpPr>
          <p:cNvPr id="3" name="Text Placeholder 2"/>
          <p:cNvSpPr>
            <a:spLocks noGrp="1"/>
          </p:cNvSpPr>
          <p:nvPr>
            <p:ph type="body" sz="quarter" idx="16"/>
          </p:nvPr>
        </p:nvSpPr>
        <p:spPr/>
        <p:txBody>
          <a:bodyPr>
            <a:normAutofit/>
          </a:bodyPr>
          <a:lstStyle/>
          <a:p>
            <a:r>
              <a:rPr lang="en-US" dirty="0" smtClean="0"/>
              <a:t>SpeedType or Accounting Tag is a shortcut to be used to identify a chart string</a:t>
            </a:r>
          </a:p>
          <a:p>
            <a:endParaRPr lang="en-US" dirty="0" smtClean="0"/>
          </a:p>
          <a:p>
            <a:r>
              <a:rPr lang="en-US" dirty="0" smtClean="0"/>
              <a:t/>
            </a:r>
            <a:br>
              <a:rPr lang="en-US" dirty="0" smtClean="0"/>
            </a:br>
            <a:endParaRPr lang="en-US" dirty="0" smtClean="0"/>
          </a:p>
          <a:p>
            <a:endParaRPr lang="en-US" dirty="0"/>
          </a:p>
          <a:p>
            <a:endParaRPr lang="en-US" dirty="0" smtClean="0"/>
          </a:p>
          <a:p>
            <a:endParaRPr lang="en-US" dirty="0" smtClean="0"/>
          </a:p>
          <a:p>
            <a:r>
              <a:rPr lang="en-US" dirty="0" smtClean="0"/>
              <a:t>A SpeedType cannot include the Account Code or Budget Reference.  They both need to be entered with most transactions.</a:t>
            </a:r>
          </a:p>
          <a:p>
            <a:endParaRPr lang="en-US" dirty="0"/>
          </a:p>
          <a:p>
            <a:r>
              <a:rPr lang="en-US" dirty="0" smtClean="0"/>
              <a:t>SpeedTypes are not stored in the UGA Financial Management System.</a:t>
            </a:r>
          </a:p>
          <a:p>
            <a:endParaRPr lang="en-US" dirty="0"/>
          </a:p>
          <a:p>
            <a:r>
              <a:rPr lang="en-US" dirty="0" smtClean="0"/>
              <a:t>All College of Pharmacy SpeedTypes must start with a 30.</a:t>
            </a:r>
          </a:p>
          <a:p>
            <a:endParaRPr lang="en-US" dirty="0"/>
          </a:p>
          <a:p>
            <a:r>
              <a:rPr lang="en-US" dirty="0" smtClean="0"/>
              <a:t>College of Pharmacy SpeedType Request – used to request a new speedtype.</a:t>
            </a:r>
          </a:p>
          <a:p>
            <a:endParaRPr lang="en-US" dirty="0" smtClean="0"/>
          </a:p>
        </p:txBody>
      </p:sp>
      <p:sp>
        <p:nvSpPr>
          <p:cNvPr id="4" name="Text Placeholder 3"/>
          <p:cNvSpPr>
            <a:spLocks noGrp="1"/>
          </p:cNvSpPr>
          <p:nvPr>
            <p:ph type="body" sz="quarter" idx="18"/>
          </p:nvPr>
        </p:nvSpPr>
        <p:spPr/>
        <p:txBody>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976556498"/>
              </p:ext>
            </p:extLst>
          </p:nvPr>
        </p:nvGraphicFramePr>
        <p:xfrm>
          <a:off x="717344" y="1800900"/>
          <a:ext cx="7734300" cy="922337"/>
        </p:xfrm>
        <a:graphic>
          <a:graphicData uri="http://schemas.openxmlformats.org/presentationml/2006/ole">
            <mc:AlternateContent xmlns:mc="http://schemas.openxmlformats.org/markup-compatibility/2006">
              <mc:Choice xmlns:v="urn:schemas-microsoft-com:vml" Requires="v">
                <p:oleObj spid="_x0000_s3091" name="Worksheet" r:id="rId4" imgW="7734353" imgH="922104" progId="Excel.Sheet.12">
                  <p:embed/>
                </p:oleObj>
              </mc:Choice>
              <mc:Fallback>
                <p:oleObj name="Worksheet" r:id="rId4" imgW="7734353" imgH="922104" progId="Excel.Sheet.12">
                  <p:embed/>
                  <p:pic>
                    <p:nvPicPr>
                      <p:cNvPr id="0" name=""/>
                      <p:cNvPicPr/>
                      <p:nvPr/>
                    </p:nvPicPr>
                    <p:blipFill>
                      <a:blip r:embed="rId5"/>
                      <a:stretch>
                        <a:fillRect/>
                      </a:stretch>
                    </p:blipFill>
                    <p:spPr>
                      <a:xfrm>
                        <a:off x="717344" y="1800900"/>
                        <a:ext cx="7734300" cy="922337"/>
                      </a:xfrm>
                      <a:prstGeom prst="rect">
                        <a:avLst/>
                      </a:prstGeom>
                    </p:spPr>
                  </p:pic>
                </p:oleObj>
              </mc:Fallback>
            </mc:AlternateContent>
          </a:graphicData>
        </a:graphic>
      </p:graphicFrame>
    </p:spTree>
    <p:extLst>
      <p:ext uri="{BB962C8B-B14F-4D97-AF65-F5344CB8AC3E}">
        <p14:creationId xmlns:p14="http://schemas.microsoft.com/office/powerpoint/2010/main" val="3429409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028" y="6547848"/>
            <a:ext cx="665884" cy="115416"/>
          </a:xfrm>
          <a:prstGeom prst="rect">
            <a:avLst/>
          </a:prstGeom>
        </p:spPr>
        <p:txBody>
          <a:bodyPr vert="horz" wrap="square" lIns="0" tIns="0" rIns="0" bIns="0" rtlCol="0">
            <a:spAutoFit/>
          </a:bodyPr>
          <a:lstStyle/>
          <a:p>
            <a:pPr marL="8659"/>
            <a:r>
              <a:rPr sz="750" spc="-3" dirty="0">
                <a:latin typeface="Calibri"/>
                <a:cs typeface="Calibri"/>
              </a:rPr>
              <a:t>Cr</a:t>
            </a:r>
            <a:r>
              <a:rPr sz="750" dirty="0">
                <a:latin typeface="Calibri"/>
                <a:cs typeface="Calibri"/>
              </a:rPr>
              <a:t>e</a:t>
            </a:r>
            <a:r>
              <a:rPr sz="750" spc="-3" dirty="0">
                <a:latin typeface="Calibri"/>
                <a:cs typeface="Calibri"/>
              </a:rPr>
              <a:t>a</a:t>
            </a:r>
            <a:r>
              <a:rPr sz="750" dirty="0">
                <a:latin typeface="Calibri"/>
                <a:cs typeface="Calibri"/>
              </a:rPr>
              <a:t>ted</a:t>
            </a:r>
            <a:r>
              <a:rPr sz="750" spc="-3" dirty="0">
                <a:latin typeface="Calibri"/>
                <a:cs typeface="Calibri"/>
              </a:rPr>
              <a:t> </a:t>
            </a:r>
            <a:r>
              <a:rPr sz="750" dirty="0">
                <a:latin typeface="Calibri"/>
                <a:cs typeface="Calibri"/>
              </a:rPr>
              <a:t>6</a:t>
            </a:r>
            <a:r>
              <a:rPr sz="750" spc="3" dirty="0">
                <a:latin typeface="Calibri"/>
                <a:cs typeface="Calibri"/>
              </a:rPr>
              <a:t>/</a:t>
            </a:r>
            <a:r>
              <a:rPr sz="750" dirty="0">
                <a:latin typeface="Calibri"/>
                <a:cs typeface="Calibri"/>
              </a:rPr>
              <a:t>25</a:t>
            </a:r>
            <a:r>
              <a:rPr sz="750" spc="3" dirty="0">
                <a:latin typeface="Calibri"/>
                <a:cs typeface="Calibri"/>
              </a:rPr>
              <a:t>/</a:t>
            </a:r>
            <a:r>
              <a:rPr sz="750" dirty="0">
                <a:latin typeface="Calibri"/>
                <a:cs typeface="Calibri"/>
              </a:rPr>
              <a:t>18</a:t>
            </a:r>
          </a:p>
        </p:txBody>
      </p:sp>
      <p:graphicFrame>
        <p:nvGraphicFramePr>
          <p:cNvPr id="3" name="object 3"/>
          <p:cNvGraphicFramePr>
            <a:graphicFrameLocks noGrp="1"/>
          </p:cNvGraphicFramePr>
          <p:nvPr/>
        </p:nvGraphicFramePr>
        <p:xfrm>
          <a:off x="2674710" y="1122071"/>
          <a:ext cx="3778134" cy="436418"/>
        </p:xfrm>
        <a:graphic>
          <a:graphicData uri="http://schemas.openxmlformats.org/drawingml/2006/table">
            <a:tbl>
              <a:tblPr firstRow="1" bandRow="1">
                <a:tableStyleId>{2D5ABB26-0587-4C30-8999-92F81FD0307C}</a:tableStyleId>
              </a:tblPr>
              <a:tblGrid>
                <a:gridCol w="1259378"/>
                <a:gridCol w="1259378"/>
                <a:gridCol w="1259378"/>
              </a:tblGrid>
              <a:tr h="218209">
                <a:tc>
                  <a:txBody>
                    <a:bodyPr/>
                    <a:lstStyle/>
                    <a:p>
                      <a:pPr marL="22860">
                        <a:lnSpc>
                          <a:spcPct val="100000"/>
                        </a:lnSpc>
                      </a:pPr>
                      <a:r>
                        <a:rPr sz="1000" spc="5" dirty="0">
                          <a:latin typeface="Calibri"/>
                          <a:cs typeface="Calibri"/>
                        </a:rPr>
                        <a:t>R</a:t>
                      </a:r>
                      <a:r>
                        <a:rPr sz="1000" spc="-5" dirty="0">
                          <a:latin typeface="Calibri"/>
                          <a:cs typeface="Calibri"/>
                        </a:rPr>
                        <a:t>e</a:t>
                      </a:r>
                      <a:r>
                        <a:rPr sz="1000" spc="-10" dirty="0">
                          <a:latin typeface="Calibri"/>
                          <a:cs typeface="Calibri"/>
                        </a:rPr>
                        <a:t>qu</a:t>
                      </a:r>
                      <a:r>
                        <a:rPr sz="1000" spc="-5" dirty="0">
                          <a:latin typeface="Calibri"/>
                          <a:cs typeface="Calibri"/>
                        </a:rPr>
                        <a:t>e</a:t>
                      </a:r>
                      <a:r>
                        <a:rPr sz="1000" dirty="0">
                          <a:latin typeface="Calibri"/>
                          <a:cs typeface="Calibri"/>
                        </a:rPr>
                        <a:t>s</a:t>
                      </a:r>
                      <a:r>
                        <a:rPr sz="1000" spc="-5" dirty="0">
                          <a:latin typeface="Calibri"/>
                          <a:cs typeface="Calibri"/>
                        </a:rPr>
                        <a:t>te</a:t>
                      </a:r>
                      <a:r>
                        <a:rPr sz="1000" dirty="0">
                          <a:latin typeface="Calibri"/>
                          <a:cs typeface="Calibri"/>
                        </a:rPr>
                        <a:t>d</a:t>
                      </a:r>
                      <a:r>
                        <a:rPr sz="1000" spc="-15" dirty="0">
                          <a:latin typeface="Calibri"/>
                          <a:cs typeface="Calibri"/>
                        </a:rPr>
                        <a:t> </a:t>
                      </a:r>
                      <a:r>
                        <a:rPr sz="1000" dirty="0">
                          <a:latin typeface="Calibri"/>
                          <a:cs typeface="Calibri"/>
                        </a:rPr>
                        <a:t>S</a:t>
                      </a:r>
                      <a:r>
                        <a:rPr sz="1000" spc="-10" dirty="0">
                          <a:latin typeface="Calibri"/>
                          <a:cs typeface="Calibri"/>
                        </a:rPr>
                        <a:t>p</a:t>
                      </a:r>
                      <a:r>
                        <a:rPr sz="1000" spc="-5" dirty="0">
                          <a:latin typeface="Calibri"/>
                          <a:cs typeface="Calibri"/>
                        </a:rPr>
                        <a:t>ee</a:t>
                      </a:r>
                      <a:r>
                        <a:rPr sz="1000" spc="-10" dirty="0">
                          <a:latin typeface="Calibri"/>
                          <a:cs typeface="Calibri"/>
                        </a:rPr>
                        <a:t>d</a:t>
                      </a:r>
                      <a:r>
                        <a:rPr sz="1000" spc="-5" dirty="0">
                          <a:latin typeface="Calibri"/>
                          <a:cs typeface="Calibri"/>
                        </a:rPr>
                        <a:t>T</a:t>
                      </a:r>
                      <a:r>
                        <a:rPr sz="1000" dirty="0">
                          <a:latin typeface="Calibri"/>
                          <a:cs typeface="Calibri"/>
                        </a:rPr>
                        <a:t>y</a:t>
                      </a:r>
                      <a:r>
                        <a:rPr sz="1000" spc="-10" dirty="0">
                          <a:latin typeface="Calibri"/>
                          <a:cs typeface="Calibri"/>
                        </a:rPr>
                        <a:t>pe</a:t>
                      </a:r>
                      <a:endParaRPr sz="1000" dirty="0">
                        <a:latin typeface="Calibri"/>
                        <a:cs typeface="Calibri"/>
                      </a:endParaRP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pPr marL="22860">
                        <a:lnSpc>
                          <a:spcPct val="100000"/>
                        </a:lnSpc>
                      </a:pPr>
                      <a:r>
                        <a:rPr sz="1000" spc="-10" dirty="0">
                          <a:latin typeface="Calibri"/>
                          <a:cs typeface="Calibri"/>
                        </a:rPr>
                        <a:t>(mu</a:t>
                      </a:r>
                      <a:r>
                        <a:rPr sz="1000" dirty="0">
                          <a:latin typeface="Calibri"/>
                          <a:cs typeface="Calibri"/>
                        </a:rPr>
                        <a:t>st</a:t>
                      </a:r>
                      <a:r>
                        <a:rPr sz="1000" spc="-10" dirty="0">
                          <a:latin typeface="Calibri"/>
                          <a:cs typeface="Calibri"/>
                        </a:rPr>
                        <a:t> </a:t>
                      </a:r>
                      <a:r>
                        <a:rPr sz="1000" dirty="0">
                          <a:latin typeface="Calibri"/>
                          <a:cs typeface="Calibri"/>
                        </a:rPr>
                        <a:t>s</a:t>
                      </a:r>
                      <a:r>
                        <a:rPr sz="1000" spc="-5" dirty="0">
                          <a:latin typeface="Calibri"/>
                          <a:cs typeface="Calibri"/>
                        </a:rPr>
                        <a:t>ta</a:t>
                      </a:r>
                      <a:r>
                        <a:rPr sz="1000" dirty="0">
                          <a:latin typeface="Calibri"/>
                          <a:cs typeface="Calibri"/>
                        </a:rPr>
                        <a:t>rt</a:t>
                      </a:r>
                      <a:r>
                        <a:rPr sz="1000" spc="-10" dirty="0">
                          <a:latin typeface="Calibri"/>
                          <a:cs typeface="Calibri"/>
                        </a:rPr>
                        <a:t> </a:t>
                      </a:r>
                      <a:r>
                        <a:rPr sz="1000" dirty="0">
                          <a:latin typeface="Calibri"/>
                          <a:cs typeface="Calibri"/>
                        </a:rPr>
                        <a:t>wi</a:t>
                      </a:r>
                      <a:r>
                        <a:rPr sz="1000" spc="-5" dirty="0">
                          <a:latin typeface="Calibri"/>
                          <a:cs typeface="Calibri"/>
                        </a:rPr>
                        <a:t>t</a:t>
                      </a:r>
                      <a:r>
                        <a:rPr sz="1000" dirty="0">
                          <a:latin typeface="Calibri"/>
                          <a:cs typeface="Calibri"/>
                        </a:rPr>
                        <a:t>h</a:t>
                      </a:r>
                      <a:r>
                        <a:rPr sz="1000" spc="-15" dirty="0">
                          <a:latin typeface="Calibri"/>
                          <a:cs typeface="Calibri"/>
                        </a:rPr>
                        <a:t> </a:t>
                      </a:r>
                      <a:r>
                        <a:rPr sz="1000" spc="-5" dirty="0">
                          <a:latin typeface="Calibri"/>
                          <a:cs typeface="Calibri"/>
                        </a:rPr>
                        <a:t>30</a:t>
                      </a:r>
                      <a:r>
                        <a:rPr sz="1000" dirty="0">
                          <a:latin typeface="Calibri"/>
                          <a:cs typeface="Calibri"/>
                        </a:rPr>
                        <a:t>)</a:t>
                      </a: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9">
                <a:tc>
                  <a:txBody>
                    <a:bodyPr/>
                    <a:lstStyle/>
                    <a:p>
                      <a:pPr marL="22860">
                        <a:lnSpc>
                          <a:spcPct val="100000"/>
                        </a:lnSpc>
                      </a:pPr>
                      <a:r>
                        <a:rPr sz="1000" dirty="0">
                          <a:latin typeface="Calibri"/>
                          <a:cs typeface="Calibri"/>
                        </a:rPr>
                        <a:t>S</a:t>
                      </a:r>
                      <a:r>
                        <a:rPr sz="1000" spc="-10" dirty="0">
                          <a:latin typeface="Calibri"/>
                          <a:cs typeface="Calibri"/>
                        </a:rPr>
                        <a:t>p</a:t>
                      </a:r>
                      <a:r>
                        <a:rPr sz="1000" spc="-5" dirty="0">
                          <a:latin typeface="Calibri"/>
                          <a:cs typeface="Calibri"/>
                        </a:rPr>
                        <a:t>ee</a:t>
                      </a:r>
                      <a:r>
                        <a:rPr sz="1000" spc="-10" dirty="0">
                          <a:latin typeface="Calibri"/>
                          <a:cs typeface="Calibri"/>
                        </a:rPr>
                        <a:t>d</a:t>
                      </a:r>
                      <a:r>
                        <a:rPr sz="1000" spc="-5" dirty="0">
                          <a:latin typeface="Calibri"/>
                          <a:cs typeface="Calibri"/>
                        </a:rPr>
                        <a:t>T</a:t>
                      </a:r>
                      <a:r>
                        <a:rPr sz="1000" dirty="0">
                          <a:latin typeface="Calibri"/>
                          <a:cs typeface="Calibri"/>
                        </a:rPr>
                        <a:t>y</a:t>
                      </a:r>
                      <a:r>
                        <a:rPr sz="1000" spc="-10" dirty="0">
                          <a:latin typeface="Calibri"/>
                          <a:cs typeface="Calibri"/>
                        </a:rPr>
                        <a:t>p</a:t>
                      </a:r>
                      <a:r>
                        <a:rPr sz="1000" dirty="0">
                          <a:latin typeface="Calibri"/>
                          <a:cs typeface="Calibri"/>
                        </a:rPr>
                        <a:t>e</a:t>
                      </a:r>
                      <a:r>
                        <a:rPr sz="1000" spc="-10" dirty="0">
                          <a:latin typeface="Calibri"/>
                          <a:cs typeface="Calibri"/>
                        </a:rPr>
                        <a:t> </a:t>
                      </a:r>
                      <a:r>
                        <a:rPr sz="1000" dirty="0">
                          <a:latin typeface="Calibri"/>
                          <a:cs typeface="Calibri"/>
                        </a:rPr>
                        <a:t>D</a:t>
                      </a:r>
                      <a:r>
                        <a:rPr sz="1000" spc="-5" dirty="0">
                          <a:latin typeface="Calibri"/>
                          <a:cs typeface="Calibri"/>
                        </a:rPr>
                        <a:t>e</a:t>
                      </a:r>
                      <a:r>
                        <a:rPr sz="1000" dirty="0">
                          <a:latin typeface="Calibri"/>
                          <a:cs typeface="Calibri"/>
                        </a:rPr>
                        <a:t>s</a:t>
                      </a:r>
                      <a:r>
                        <a:rPr sz="1000" spc="-10" dirty="0">
                          <a:latin typeface="Calibri"/>
                          <a:cs typeface="Calibri"/>
                        </a:rPr>
                        <a:t>c</a:t>
                      </a:r>
                      <a:r>
                        <a:rPr sz="1000" dirty="0">
                          <a:latin typeface="Calibri"/>
                          <a:cs typeface="Calibri"/>
                        </a:rPr>
                        <a:t>ri</a:t>
                      </a:r>
                      <a:r>
                        <a:rPr sz="1000" spc="-10" dirty="0">
                          <a:latin typeface="Calibri"/>
                          <a:cs typeface="Calibri"/>
                        </a:rPr>
                        <a:t>p</a:t>
                      </a:r>
                      <a:r>
                        <a:rPr sz="1000" spc="-5" dirty="0">
                          <a:latin typeface="Calibri"/>
                          <a:cs typeface="Calibri"/>
                        </a:rPr>
                        <a:t>t</a:t>
                      </a:r>
                      <a:r>
                        <a:rPr sz="1000" dirty="0">
                          <a:latin typeface="Calibri"/>
                          <a:cs typeface="Calibri"/>
                        </a:rPr>
                        <a:t>ion</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gridSpan="2">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hMerge="1">
                  <a:txBody>
                    <a:bodyPr/>
                    <a:lstStyle/>
                    <a:p>
                      <a:endParaRPr/>
                    </a:p>
                  </a:txBody>
                  <a:tcPr marL="0" marR="0" marT="0" marB="0"/>
                </a:tc>
              </a:tr>
            </a:tbl>
          </a:graphicData>
        </a:graphic>
      </p:graphicFrame>
      <p:sp>
        <p:nvSpPr>
          <p:cNvPr id="5" name="object 5"/>
          <p:cNvSpPr txBox="1"/>
          <p:nvPr/>
        </p:nvSpPr>
        <p:spPr>
          <a:xfrm>
            <a:off x="3336236" y="4043063"/>
            <a:ext cx="3130694" cy="1252651"/>
          </a:xfrm>
          <a:prstGeom prst="rect">
            <a:avLst/>
          </a:prstGeom>
        </p:spPr>
        <p:txBody>
          <a:bodyPr vert="horz" wrap="square" lIns="0" tIns="0" rIns="0" bIns="0" rtlCol="0">
            <a:spAutoFit/>
          </a:bodyPr>
          <a:lstStyle/>
          <a:p>
            <a:pPr marR="3464" algn="r">
              <a:tabLst>
                <a:tab pos="3080389" algn="l"/>
              </a:tabLst>
            </a:pPr>
            <a:r>
              <a:rPr sz="955" spc="3" dirty="0">
                <a:latin typeface="Calibri"/>
                <a:cs typeface="Calibri"/>
              </a:rPr>
              <a:t>R</a:t>
            </a:r>
            <a:r>
              <a:rPr sz="955" spc="-3" dirty="0">
                <a:latin typeface="Calibri"/>
                <a:cs typeface="Calibri"/>
              </a:rPr>
              <a:t>e</a:t>
            </a:r>
            <a:r>
              <a:rPr sz="955" spc="-7" dirty="0">
                <a:latin typeface="Calibri"/>
                <a:cs typeface="Calibri"/>
              </a:rPr>
              <a:t>qu</a:t>
            </a:r>
            <a:r>
              <a:rPr sz="955" spc="-3" dirty="0">
                <a:latin typeface="Calibri"/>
                <a:cs typeface="Calibri"/>
              </a:rPr>
              <a:t>e</a:t>
            </a:r>
            <a:r>
              <a:rPr sz="955" dirty="0">
                <a:latin typeface="Calibri"/>
                <a:cs typeface="Calibri"/>
              </a:rPr>
              <a:t>s</a:t>
            </a:r>
            <a:r>
              <a:rPr sz="955" spc="-3" dirty="0">
                <a:latin typeface="Calibri"/>
                <a:cs typeface="Calibri"/>
              </a:rPr>
              <a:t>t</a:t>
            </a:r>
            <a:r>
              <a:rPr sz="955" dirty="0">
                <a:latin typeface="Calibri"/>
                <a:cs typeface="Calibri"/>
              </a:rPr>
              <a:t>or:</a:t>
            </a:r>
            <a:r>
              <a:rPr sz="955" spc="-65" dirty="0">
                <a:latin typeface="Calibri"/>
                <a:cs typeface="Calibri"/>
              </a:rPr>
              <a:t> </a:t>
            </a:r>
            <a:r>
              <a:rPr sz="955" u="sng" dirty="0">
                <a:latin typeface="Calibri"/>
                <a:cs typeface="Calibri"/>
              </a:rPr>
              <a:t> 	</a:t>
            </a:r>
            <a:endParaRPr sz="955" dirty="0">
              <a:latin typeface="Calibri"/>
              <a:cs typeface="Calibri"/>
            </a:endParaRPr>
          </a:p>
          <a:p>
            <a:pPr marL="87454" marR="3464" indent="2779061" algn="r">
              <a:lnSpc>
                <a:spcPct val="150000"/>
              </a:lnSpc>
              <a:tabLst>
                <a:tab pos="3113726" algn="l"/>
              </a:tabLst>
            </a:pPr>
            <a:r>
              <a:rPr sz="955" spc="-3" dirty="0">
                <a:latin typeface="Calibri"/>
                <a:cs typeface="Calibri"/>
              </a:rPr>
              <a:t>Dat</a:t>
            </a:r>
            <a:r>
              <a:rPr sz="955" dirty="0">
                <a:latin typeface="Calibri"/>
                <a:cs typeface="Calibri"/>
              </a:rPr>
              <a:t>e A</a:t>
            </a:r>
            <a:r>
              <a:rPr sz="955" spc="-7" dirty="0">
                <a:latin typeface="Calibri"/>
                <a:cs typeface="Calibri"/>
              </a:rPr>
              <a:t>pp</a:t>
            </a:r>
            <a:r>
              <a:rPr sz="955" dirty="0">
                <a:latin typeface="Calibri"/>
                <a:cs typeface="Calibri"/>
              </a:rPr>
              <a:t>rov</a:t>
            </a:r>
            <a:r>
              <a:rPr sz="955" spc="-3" dirty="0">
                <a:latin typeface="Calibri"/>
                <a:cs typeface="Calibri"/>
              </a:rPr>
              <a:t>e</a:t>
            </a:r>
            <a:r>
              <a:rPr sz="955" dirty="0">
                <a:latin typeface="Calibri"/>
                <a:cs typeface="Calibri"/>
              </a:rPr>
              <a:t>r:</a:t>
            </a:r>
            <a:r>
              <a:rPr sz="955" spc="-65" dirty="0">
                <a:latin typeface="Calibri"/>
                <a:cs typeface="Calibri"/>
              </a:rPr>
              <a:t> </a:t>
            </a:r>
            <a:r>
              <a:rPr sz="955" u="sng" dirty="0">
                <a:latin typeface="Calibri"/>
                <a:cs typeface="Calibri"/>
              </a:rPr>
              <a:t> 	</a:t>
            </a:r>
            <a:r>
              <a:rPr sz="955" u="sng" spc="-156" dirty="0">
                <a:latin typeface="Calibri"/>
                <a:cs typeface="Calibri"/>
              </a:rPr>
              <a:t> </a:t>
            </a:r>
            <a:endParaRPr sz="955" dirty="0">
              <a:latin typeface="Calibri"/>
              <a:cs typeface="Calibri"/>
            </a:endParaRPr>
          </a:p>
          <a:p>
            <a:pPr marL="8659" marR="3464" indent="2858290" algn="r">
              <a:lnSpc>
                <a:spcPct val="150000"/>
              </a:lnSpc>
              <a:tabLst>
                <a:tab pos="3113726" algn="l"/>
              </a:tabLst>
            </a:pPr>
            <a:r>
              <a:rPr sz="955" spc="-3" dirty="0">
                <a:latin typeface="Calibri"/>
                <a:cs typeface="Calibri"/>
              </a:rPr>
              <a:t>Dat</a:t>
            </a:r>
            <a:r>
              <a:rPr sz="955" dirty="0">
                <a:latin typeface="Calibri"/>
                <a:cs typeface="Calibri"/>
              </a:rPr>
              <a:t>e </a:t>
            </a:r>
            <a:r>
              <a:rPr sz="955" spc="-3" dirty="0">
                <a:latin typeface="Calibri"/>
                <a:cs typeface="Calibri"/>
              </a:rPr>
              <a:t>C</a:t>
            </a:r>
            <a:r>
              <a:rPr sz="955" dirty="0">
                <a:latin typeface="Calibri"/>
                <a:cs typeface="Calibri"/>
              </a:rPr>
              <a:t>o</a:t>
            </a:r>
            <a:r>
              <a:rPr sz="955" spc="-7" dirty="0">
                <a:latin typeface="Calibri"/>
                <a:cs typeface="Calibri"/>
              </a:rPr>
              <a:t>mp</a:t>
            </a:r>
            <a:r>
              <a:rPr sz="955" dirty="0">
                <a:latin typeface="Calibri"/>
                <a:cs typeface="Calibri"/>
              </a:rPr>
              <a:t>l</a:t>
            </a:r>
            <a:r>
              <a:rPr sz="955" spc="-3" dirty="0">
                <a:latin typeface="Calibri"/>
                <a:cs typeface="Calibri"/>
              </a:rPr>
              <a:t>ete</a:t>
            </a:r>
            <a:r>
              <a:rPr sz="955" spc="-7" dirty="0">
                <a:latin typeface="Calibri"/>
                <a:cs typeface="Calibri"/>
              </a:rPr>
              <a:t>d</a:t>
            </a:r>
            <a:r>
              <a:rPr sz="955" dirty="0">
                <a:latin typeface="Calibri"/>
                <a:cs typeface="Calibri"/>
              </a:rPr>
              <a:t>:</a:t>
            </a:r>
            <a:r>
              <a:rPr sz="955" spc="-65" dirty="0">
                <a:latin typeface="Calibri"/>
                <a:cs typeface="Calibri"/>
              </a:rPr>
              <a:t> </a:t>
            </a:r>
            <a:r>
              <a:rPr sz="955" u="sng" dirty="0">
                <a:latin typeface="Calibri"/>
                <a:cs typeface="Calibri"/>
              </a:rPr>
              <a:t> 	</a:t>
            </a:r>
            <a:r>
              <a:rPr sz="955" u="sng" spc="-156" dirty="0">
                <a:latin typeface="Calibri"/>
                <a:cs typeface="Calibri"/>
              </a:rPr>
              <a:t> </a:t>
            </a:r>
            <a:endParaRPr sz="955" dirty="0">
              <a:latin typeface="Calibri"/>
              <a:cs typeface="Calibri"/>
            </a:endParaRPr>
          </a:p>
          <a:p>
            <a:pPr marR="23812" algn="r">
              <a:spcBef>
                <a:spcPts val="569"/>
              </a:spcBef>
            </a:pPr>
            <a:r>
              <a:rPr sz="955" spc="-3" dirty="0">
                <a:latin typeface="Calibri"/>
                <a:cs typeface="Calibri"/>
              </a:rPr>
              <a:t>Dat</a:t>
            </a:r>
            <a:r>
              <a:rPr sz="955" dirty="0">
                <a:latin typeface="Calibri"/>
                <a:cs typeface="Calibri"/>
              </a:rPr>
              <a:t>e</a:t>
            </a:r>
          </a:p>
        </p:txBody>
      </p:sp>
      <p:sp>
        <p:nvSpPr>
          <p:cNvPr id="6" name="object 6"/>
          <p:cNvSpPr txBox="1"/>
          <p:nvPr/>
        </p:nvSpPr>
        <p:spPr>
          <a:xfrm>
            <a:off x="3737354" y="514367"/>
            <a:ext cx="1669906" cy="441916"/>
          </a:xfrm>
          <a:prstGeom prst="rect">
            <a:avLst/>
          </a:prstGeom>
        </p:spPr>
        <p:txBody>
          <a:bodyPr vert="horz" wrap="square" lIns="0" tIns="0" rIns="0" bIns="0" rtlCol="0">
            <a:spAutoFit/>
          </a:bodyPr>
          <a:lstStyle/>
          <a:p>
            <a:pPr marL="8659" marR="3464" indent="164951">
              <a:lnSpc>
                <a:spcPct val="116700"/>
              </a:lnSpc>
            </a:pPr>
            <a:r>
              <a:rPr sz="1227" b="1" spc="-3" dirty="0">
                <a:latin typeface="Calibri"/>
                <a:cs typeface="Calibri"/>
              </a:rPr>
              <a:t>Coll</a:t>
            </a:r>
            <a:r>
              <a:rPr sz="1227" b="1" spc="3" dirty="0">
                <a:latin typeface="Calibri"/>
                <a:cs typeface="Calibri"/>
              </a:rPr>
              <a:t>e</a:t>
            </a:r>
            <a:r>
              <a:rPr sz="1227" b="1" spc="-3" dirty="0">
                <a:latin typeface="Calibri"/>
                <a:cs typeface="Calibri"/>
              </a:rPr>
              <a:t>g</a:t>
            </a:r>
            <a:r>
              <a:rPr sz="1227" b="1" dirty="0">
                <a:latin typeface="Calibri"/>
                <a:cs typeface="Calibri"/>
              </a:rPr>
              <a:t>e</a:t>
            </a:r>
            <a:r>
              <a:rPr sz="1227" b="1" spc="3" dirty="0">
                <a:latin typeface="Calibri"/>
                <a:cs typeface="Calibri"/>
              </a:rPr>
              <a:t> </a:t>
            </a:r>
            <a:r>
              <a:rPr sz="1227" b="1" spc="-3" dirty="0">
                <a:latin typeface="Calibri"/>
                <a:cs typeface="Calibri"/>
              </a:rPr>
              <a:t>o</a:t>
            </a:r>
            <a:r>
              <a:rPr sz="1227" b="1" dirty="0">
                <a:latin typeface="Calibri"/>
                <a:cs typeface="Calibri"/>
              </a:rPr>
              <a:t>f</a:t>
            </a:r>
            <a:r>
              <a:rPr sz="1227" b="1" spc="-3" dirty="0">
                <a:latin typeface="Calibri"/>
                <a:cs typeface="Calibri"/>
              </a:rPr>
              <a:t> </a:t>
            </a:r>
            <a:r>
              <a:rPr sz="1227" b="1" dirty="0">
                <a:latin typeface="Calibri"/>
                <a:cs typeface="Calibri"/>
              </a:rPr>
              <a:t>Ph</a:t>
            </a:r>
            <a:r>
              <a:rPr sz="1227" b="1" spc="-7" dirty="0">
                <a:latin typeface="Calibri"/>
                <a:cs typeface="Calibri"/>
              </a:rPr>
              <a:t>a</a:t>
            </a:r>
            <a:r>
              <a:rPr sz="1227" b="1" spc="-3" dirty="0">
                <a:latin typeface="Calibri"/>
                <a:cs typeface="Calibri"/>
              </a:rPr>
              <a:t>rma</a:t>
            </a:r>
            <a:r>
              <a:rPr sz="1227" b="1" dirty="0">
                <a:latin typeface="Calibri"/>
                <a:cs typeface="Calibri"/>
              </a:rPr>
              <a:t>c</a:t>
            </a:r>
            <a:r>
              <a:rPr sz="1227" b="1" spc="-3" dirty="0">
                <a:latin typeface="Calibri"/>
                <a:cs typeface="Calibri"/>
              </a:rPr>
              <a:t>y S</a:t>
            </a:r>
            <a:r>
              <a:rPr sz="1227" b="1" spc="3" dirty="0">
                <a:latin typeface="Calibri"/>
                <a:cs typeface="Calibri"/>
              </a:rPr>
              <a:t>pee</a:t>
            </a:r>
            <a:r>
              <a:rPr sz="1227" b="1" dirty="0">
                <a:latin typeface="Calibri"/>
                <a:cs typeface="Calibri"/>
              </a:rPr>
              <a:t>d</a:t>
            </a:r>
            <a:r>
              <a:rPr sz="1227" b="1" spc="-7" dirty="0">
                <a:latin typeface="Calibri"/>
                <a:cs typeface="Calibri"/>
              </a:rPr>
              <a:t>Ty</a:t>
            </a:r>
            <a:r>
              <a:rPr sz="1227" b="1" spc="3" dirty="0">
                <a:latin typeface="Calibri"/>
                <a:cs typeface="Calibri"/>
              </a:rPr>
              <a:t>p</a:t>
            </a:r>
            <a:r>
              <a:rPr sz="1227" b="1" dirty="0">
                <a:latin typeface="Calibri"/>
                <a:cs typeface="Calibri"/>
              </a:rPr>
              <a:t>e</a:t>
            </a:r>
            <a:r>
              <a:rPr sz="1227" b="1" spc="3" dirty="0">
                <a:latin typeface="Calibri"/>
                <a:cs typeface="Calibri"/>
              </a:rPr>
              <a:t> </a:t>
            </a:r>
            <a:r>
              <a:rPr sz="1227" b="1" spc="-7" dirty="0">
                <a:latin typeface="Calibri"/>
                <a:cs typeface="Calibri"/>
              </a:rPr>
              <a:t>R</a:t>
            </a:r>
            <a:r>
              <a:rPr sz="1227" b="1" spc="3" dirty="0">
                <a:latin typeface="Calibri"/>
                <a:cs typeface="Calibri"/>
              </a:rPr>
              <a:t>e</a:t>
            </a:r>
            <a:r>
              <a:rPr sz="1227" b="1" dirty="0">
                <a:latin typeface="Calibri"/>
                <a:cs typeface="Calibri"/>
              </a:rPr>
              <a:t>que</a:t>
            </a:r>
            <a:r>
              <a:rPr sz="1227" b="1" spc="-3" dirty="0">
                <a:latin typeface="Calibri"/>
                <a:cs typeface="Calibri"/>
              </a:rPr>
              <a:t>st</a:t>
            </a:r>
            <a:r>
              <a:rPr sz="1227" b="1" dirty="0">
                <a:latin typeface="Calibri"/>
                <a:cs typeface="Calibri"/>
              </a:rPr>
              <a:t> F</a:t>
            </a:r>
            <a:r>
              <a:rPr sz="1227" b="1" spc="-3" dirty="0">
                <a:latin typeface="Calibri"/>
                <a:cs typeface="Calibri"/>
              </a:rPr>
              <a:t>or</a:t>
            </a:r>
            <a:r>
              <a:rPr sz="1227" b="1" dirty="0">
                <a:latin typeface="Calibri"/>
                <a:cs typeface="Calibri"/>
              </a:rPr>
              <a:t>m</a:t>
            </a:r>
            <a:endParaRPr sz="1227" dirty="0">
              <a:latin typeface="Calibri"/>
              <a:cs typeface="Calibri"/>
            </a:endParaRPr>
          </a:p>
        </p:txBody>
      </p:sp>
      <p:graphicFrame>
        <p:nvGraphicFramePr>
          <p:cNvPr id="4" name="object 4"/>
          <p:cNvGraphicFramePr>
            <a:graphicFrameLocks noGrp="1"/>
          </p:cNvGraphicFramePr>
          <p:nvPr/>
        </p:nvGraphicFramePr>
        <p:xfrm>
          <a:off x="2674710" y="1776698"/>
          <a:ext cx="2518756" cy="1745669"/>
        </p:xfrm>
        <a:graphic>
          <a:graphicData uri="http://schemas.openxmlformats.org/drawingml/2006/table">
            <a:tbl>
              <a:tblPr firstRow="1" bandRow="1">
                <a:tableStyleId>{2D5ABB26-0587-4C30-8999-92F81FD0307C}</a:tableStyleId>
              </a:tblPr>
              <a:tblGrid>
                <a:gridCol w="1259378"/>
                <a:gridCol w="1259378"/>
              </a:tblGrid>
              <a:tr h="218209">
                <a:tc>
                  <a:txBody>
                    <a:bodyPr/>
                    <a:lstStyle/>
                    <a:p>
                      <a:pPr marL="22860">
                        <a:lnSpc>
                          <a:spcPct val="100000"/>
                        </a:lnSpc>
                      </a:pPr>
                      <a:r>
                        <a:rPr sz="1000" dirty="0">
                          <a:latin typeface="Calibri"/>
                          <a:cs typeface="Calibri"/>
                        </a:rPr>
                        <a:t>F</a:t>
                      </a:r>
                      <a:r>
                        <a:rPr sz="1000" spc="-10" dirty="0">
                          <a:latin typeface="Calibri"/>
                          <a:cs typeface="Calibri"/>
                        </a:rPr>
                        <a:t>un</a:t>
                      </a:r>
                      <a:r>
                        <a:rPr sz="1000" dirty="0">
                          <a:latin typeface="Calibri"/>
                          <a:cs typeface="Calibri"/>
                        </a:rPr>
                        <a:t>d</a:t>
                      </a:r>
                      <a:r>
                        <a:rPr sz="1000" spc="-10" dirty="0">
                          <a:latin typeface="Calibri"/>
                          <a:cs typeface="Calibri"/>
                        </a:rPr>
                        <a:t> </a:t>
                      </a:r>
                      <a:r>
                        <a:rPr sz="1000" spc="-5" dirty="0">
                          <a:latin typeface="Calibri"/>
                          <a:cs typeface="Calibri"/>
                        </a:rPr>
                        <a:t>C</a:t>
                      </a:r>
                      <a:r>
                        <a:rPr sz="1000" dirty="0">
                          <a:latin typeface="Calibri"/>
                          <a:cs typeface="Calibri"/>
                        </a:rPr>
                        <a:t>o</a:t>
                      </a:r>
                      <a:r>
                        <a:rPr sz="1000" spc="-10" dirty="0">
                          <a:latin typeface="Calibri"/>
                          <a:cs typeface="Calibri"/>
                        </a:rPr>
                        <a:t>d</a:t>
                      </a:r>
                      <a:r>
                        <a:rPr sz="1000" dirty="0">
                          <a:latin typeface="Calibri"/>
                          <a:cs typeface="Calibri"/>
                        </a:rPr>
                        <a:t>e</a:t>
                      </a:r>
                      <a:r>
                        <a:rPr sz="1000" spc="-10" dirty="0">
                          <a:latin typeface="Calibri"/>
                          <a:cs typeface="Calibri"/>
                        </a:rPr>
                        <a:t> (</a:t>
                      </a:r>
                      <a:r>
                        <a:rPr sz="1000" spc="-5" dirty="0">
                          <a:latin typeface="Calibri"/>
                          <a:cs typeface="Calibri"/>
                        </a:rPr>
                        <a:t>5</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8">
                <a:tc>
                  <a:txBody>
                    <a:bodyPr/>
                    <a:lstStyle/>
                    <a:p>
                      <a:pPr marL="22860">
                        <a:lnSpc>
                          <a:spcPct val="100000"/>
                        </a:lnSpc>
                      </a:pPr>
                      <a:r>
                        <a:rPr sz="1000" spc="-5" dirty="0">
                          <a:latin typeface="Calibri"/>
                          <a:cs typeface="Calibri"/>
                        </a:rPr>
                        <a:t>P</a:t>
                      </a:r>
                      <a:r>
                        <a:rPr sz="1000" dirty="0">
                          <a:latin typeface="Calibri"/>
                          <a:cs typeface="Calibri"/>
                        </a:rPr>
                        <a:t>ro</a:t>
                      </a:r>
                      <a:r>
                        <a:rPr sz="1000" spc="-5" dirty="0">
                          <a:latin typeface="Calibri"/>
                          <a:cs typeface="Calibri"/>
                        </a:rPr>
                        <a:t>g</a:t>
                      </a:r>
                      <a:r>
                        <a:rPr sz="1000" dirty="0">
                          <a:latin typeface="Calibri"/>
                          <a:cs typeface="Calibri"/>
                        </a:rPr>
                        <a:t>r</a:t>
                      </a:r>
                      <a:r>
                        <a:rPr sz="1000" spc="-5" dirty="0">
                          <a:latin typeface="Calibri"/>
                          <a:cs typeface="Calibri"/>
                        </a:rPr>
                        <a:t>a</a:t>
                      </a:r>
                      <a:r>
                        <a:rPr sz="1000" dirty="0">
                          <a:latin typeface="Calibri"/>
                          <a:cs typeface="Calibri"/>
                        </a:rPr>
                        <a:t>m</a:t>
                      </a:r>
                      <a:r>
                        <a:rPr sz="1000" spc="-10" dirty="0">
                          <a:latin typeface="Calibri"/>
                          <a:cs typeface="Calibri"/>
                        </a:rPr>
                        <a:t> (</a:t>
                      </a:r>
                      <a:r>
                        <a:rPr sz="1000" spc="-5" dirty="0">
                          <a:latin typeface="Calibri"/>
                          <a:cs typeface="Calibri"/>
                        </a:rPr>
                        <a:t>5</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9">
                <a:tc>
                  <a:txBody>
                    <a:bodyPr/>
                    <a:lstStyle/>
                    <a:p>
                      <a:pPr marL="22860">
                        <a:lnSpc>
                          <a:spcPct val="100000"/>
                        </a:lnSpc>
                      </a:pPr>
                      <a:r>
                        <a:rPr sz="1000" dirty="0">
                          <a:latin typeface="Calibri"/>
                          <a:cs typeface="Calibri"/>
                        </a:rPr>
                        <a:t>D</a:t>
                      </a:r>
                      <a:r>
                        <a:rPr sz="1000" spc="-5" dirty="0">
                          <a:latin typeface="Calibri"/>
                          <a:cs typeface="Calibri"/>
                        </a:rPr>
                        <a:t>e</a:t>
                      </a:r>
                      <a:r>
                        <a:rPr sz="1000" spc="-10" dirty="0">
                          <a:latin typeface="Calibri"/>
                          <a:cs typeface="Calibri"/>
                        </a:rPr>
                        <a:t>p</a:t>
                      </a:r>
                      <a:r>
                        <a:rPr sz="1000" spc="-5" dirty="0">
                          <a:latin typeface="Calibri"/>
                          <a:cs typeface="Calibri"/>
                        </a:rPr>
                        <a:t>a</a:t>
                      </a:r>
                      <a:r>
                        <a:rPr sz="1000" dirty="0">
                          <a:latin typeface="Calibri"/>
                          <a:cs typeface="Calibri"/>
                        </a:rPr>
                        <a:t>r</a:t>
                      </a:r>
                      <a:r>
                        <a:rPr sz="1000" spc="-5" dirty="0">
                          <a:latin typeface="Calibri"/>
                          <a:cs typeface="Calibri"/>
                        </a:rPr>
                        <a:t>t</a:t>
                      </a:r>
                      <a:r>
                        <a:rPr sz="1000" spc="-10" dirty="0">
                          <a:latin typeface="Calibri"/>
                          <a:cs typeface="Calibri"/>
                        </a:rPr>
                        <a:t>m</a:t>
                      </a:r>
                      <a:r>
                        <a:rPr sz="1000" spc="-5" dirty="0">
                          <a:latin typeface="Calibri"/>
                          <a:cs typeface="Calibri"/>
                        </a:rPr>
                        <a:t>e</a:t>
                      </a:r>
                      <a:r>
                        <a:rPr sz="1000" spc="-10" dirty="0">
                          <a:latin typeface="Calibri"/>
                          <a:cs typeface="Calibri"/>
                        </a:rPr>
                        <a:t>n</a:t>
                      </a:r>
                      <a:r>
                        <a:rPr sz="1000" dirty="0">
                          <a:latin typeface="Calibri"/>
                          <a:cs typeface="Calibri"/>
                        </a:rPr>
                        <a:t>t</a:t>
                      </a:r>
                      <a:r>
                        <a:rPr sz="1000" spc="-10" dirty="0">
                          <a:latin typeface="Calibri"/>
                          <a:cs typeface="Calibri"/>
                        </a:rPr>
                        <a:t> (</a:t>
                      </a:r>
                      <a:r>
                        <a:rPr sz="1000" spc="-5" dirty="0">
                          <a:latin typeface="Calibri"/>
                          <a:cs typeface="Calibri"/>
                        </a:rPr>
                        <a:t>8</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9">
                <a:tc>
                  <a:txBody>
                    <a:bodyPr/>
                    <a:lstStyle/>
                    <a:p>
                      <a:pPr marL="22860">
                        <a:lnSpc>
                          <a:spcPct val="100000"/>
                        </a:lnSpc>
                      </a:pPr>
                      <a:r>
                        <a:rPr sz="1000" spc="-5" dirty="0">
                          <a:latin typeface="Calibri"/>
                          <a:cs typeface="Calibri"/>
                        </a:rPr>
                        <a:t>C</a:t>
                      </a:r>
                      <a:r>
                        <a:rPr sz="1000" dirty="0">
                          <a:latin typeface="Calibri"/>
                          <a:cs typeface="Calibri"/>
                        </a:rPr>
                        <a:t>l</a:t>
                      </a:r>
                      <a:r>
                        <a:rPr sz="1000" spc="-5" dirty="0">
                          <a:latin typeface="Calibri"/>
                          <a:cs typeface="Calibri"/>
                        </a:rPr>
                        <a:t>a</a:t>
                      </a:r>
                      <a:r>
                        <a:rPr sz="1000" dirty="0">
                          <a:latin typeface="Calibri"/>
                          <a:cs typeface="Calibri"/>
                        </a:rPr>
                        <a:t>ss</a:t>
                      </a:r>
                      <a:r>
                        <a:rPr sz="1000" spc="-5" dirty="0">
                          <a:latin typeface="Calibri"/>
                          <a:cs typeface="Calibri"/>
                        </a:rPr>
                        <a:t> </a:t>
                      </a:r>
                      <a:r>
                        <a:rPr sz="1000" dirty="0">
                          <a:latin typeface="Calibri"/>
                          <a:cs typeface="Calibri"/>
                        </a:rPr>
                        <a:t>Fi</a:t>
                      </a:r>
                      <a:r>
                        <a:rPr sz="1000" spc="-5" dirty="0">
                          <a:latin typeface="Calibri"/>
                          <a:cs typeface="Calibri"/>
                        </a:rPr>
                        <a:t>e</a:t>
                      </a:r>
                      <a:r>
                        <a:rPr sz="1000" dirty="0">
                          <a:latin typeface="Calibri"/>
                          <a:cs typeface="Calibri"/>
                        </a:rPr>
                        <a:t>ld</a:t>
                      </a:r>
                      <a:r>
                        <a:rPr sz="1000" spc="-15" dirty="0">
                          <a:latin typeface="Calibri"/>
                          <a:cs typeface="Calibri"/>
                        </a:rPr>
                        <a:t> </a:t>
                      </a:r>
                      <a:r>
                        <a:rPr sz="1000" spc="-10" dirty="0">
                          <a:latin typeface="Calibri"/>
                          <a:cs typeface="Calibri"/>
                        </a:rPr>
                        <a:t>(</a:t>
                      </a:r>
                      <a:r>
                        <a:rPr sz="1000" spc="-5" dirty="0">
                          <a:latin typeface="Calibri"/>
                          <a:cs typeface="Calibri"/>
                        </a:rPr>
                        <a:t>5</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8">
                <a:tc>
                  <a:txBody>
                    <a:bodyPr/>
                    <a:lstStyle/>
                    <a:p>
                      <a:pPr marL="22860">
                        <a:lnSpc>
                          <a:spcPct val="100000"/>
                        </a:lnSpc>
                      </a:pPr>
                      <a:r>
                        <a:rPr sz="1000" spc="-10" dirty="0">
                          <a:latin typeface="Calibri"/>
                          <a:cs typeface="Calibri"/>
                        </a:rPr>
                        <a:t>Op</a:t>
                      </a:r>
                      <a:r>
                        <a:rPr sz="1000" spc="-5" dirty="0">
                          <a:latin typeface="Calibri"/>
                          <a:cs typeface="Calibri"/>
                        </a:rPr>
                        <a:t>e</a:t>
                      </a:r>
                      <a:r>
                        <a:rPr sz="1000" dirty="0">
                          <a:latin typeface="Calibri"/>
                          <a:cs typeface="Calibri"/>
                        </a:rPr>
                        <a:t>r</a:t>
                      </a:r>
                      <a:r>
                        <a:rPr sz="1000" spc="-5" dirty="0">
                          <a:latin typeface="Calibri"/>
                          <a:cs typeface="Calibri"/>
                        </a:rPr>
                        <a:t>at</a:t>
                      </a:r>
                      <a:r>
                        <a:rPr sz="1000" dirty="0">
                          <a:latin typeface="Calibri"/>
                          <a:cs typeface="Calibri"/>
                        </a:rPr>
                        <a:t>i</a:t>
                      </a:r>
                      <a:r>
                        <a:rPr sz="1000" spc="-10" dirty="0">
                          <a:latin typeface="Calibri"/>
                          <a:cs typeface="Calibri"/>
                        </a:rPr>
                        <a:t>n</a:t>
                      </a:r>
                      <a:r>
                        <a:rPr sz="1000" dirty="0">
                          <a:latin typeface="Calibri"/>
                          <a:cs typeface="Calibri"/>
                        </a:rPr>
                        <a:t>g</a:t>
                      </a:r>
                      <a:r>
                        <a:rPr sz="1000" spc="-10" dirty="0">
                          <a:latin typeface="Calibri"/>
                          <a:cs typeface="Calibri"/>
                        </a:rPr>
                        <a:t> </a:t>
                      </a:r>
                      <a:r>
                        <a:rPr sz="1000" spc="-5" dirty="0">
                          <a:latin typeface="Calibri"/>
                          <a:cs typeface="Calibri"/>
                        </a:rPr>
                        <a:t>U</a:t>
                      </a:r>
                      <a:r>
                        <a:rPr sz="1000" spc="-10" dirty="0">
                          <a:latin typeface="Calibri"/>
                          <a:cs typeface="Calibri"/>
                        </a:rPr>
                        <a:t>n</a:t>
                      </a:r>
                      <a:r>
                        <a:rPr sz="1000" dirty="0">
                          <a:latin typeface="Calibri"/>
                          <a:cs typeface="Calibri"/>
                        </a:rPr>
                        <a:t>it</a:t>
                      </a:r>
                      <a:r>
                        <a:rPr sz="1000" spc="-10" dirty="0">
                          <a:latin typeface="Calibri"/>
                          <a:cs typeface="Calibri"/>
                        </a:rPr>
                        <a:t> (</a:t>
                      </a:r>
                      <a:r>
                        <a:rPr sz="1000" spc="-5" dirty="0">
                          <a:latin typeface="Calibri"/>
                          <a:cs typeface="Calibri"/>
                        </a:rPr>
                        <a:t>3</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9">
                <a:tc>
                  <a:txBody>
                    <a:bodyPr/>
                    <a:lstStyle/>
                    <a:p>
                      <a:pPr marL="22860">
                        <a:lnSpc>
                          <a:spcPct val="100000"/>
                        </a:lnSpc>
                      </a:pPr>
                      <a:r>
                        <a:rPr sz="1000" spc="-5" dirty="0">
                          <a:latin typeface="Calibri"/>
                          <a:cs typeface="Calibri"/>
                        </a:rPr>
                        <a:t>P</a:t>
                      </a:r>
                      <a:r>
                        <a:rPr sz="1000" dirty="0">
                          <a:latin typeface="Calibri"/>
                          <a:cs typeface="Calibri"/>
                        </a:rPr>
                        <a:t>C</a:t>
                      </a:r>
                      <a:r>
                        <a:rPr sz="1000" spc="-10" dirty="0">
                          <a:latin typeface="Calibri"/>
                          <a:cs typeface="Calibri"/>
                        </a:rPr>
                        <a:t> </a:t>
                      </a:r>
                      <a:r>
                        <a:rPr sz="1000" dirty="0">
                          <a:latin typeface="Calibri"/>
                          <a:cs typeface="Calibri"/>
                        </a:rPr>
                        <a:t>B</a:t>
                      </a:r>
                      <a:r>
                        <a:rPr sz="1000" spc="-10" dirty="0">
                          <a:latin typeface="Calibri"/>
                          <a:cs typeface="Calibri"/>
                        </a:rPr>
                        <a:t>u</a:t>
                      </a:r>
                      <a:r>
                        <a:rPr sz="1000" dirty="0">
                          <a:latin typeface="Calibri"/>
                          <a:cs typeface="Calibri"/>
                        </a:rPr>
                        <a:t>si</a:t>
                      </a:r>
                      <a:r>
                        <a:rPr sz="1000" spc="-10" dirty="0">
                          <a:latin typeface="Calibri"/>
                          <a:cs typeface="Calibri"/>
                        </a:rPr>
                        <a:t>n</a:t>
                      </a:r>
                      <a:r>
                        <a:rPr sz="1000" spc="-5" dirty="0">
                          <a:latin typeface="Calibri"/>
                          <a:cs typeface="Calibri"/>
                        </a:rPr>
                        <a:t>e</a:t>
                      </a:r>
                      <a:r>
                        <a:rPr sz="1000" dirty="0">
                          <a:latin typeface="Calibri"/>
                          <a:cs typeface="Calibri"/>
                        </a:rPr>
                        <a:t>ss</a:t>
                      </a:r>
                      <a:r>
                        <a:rPr sz="1000" spc="-5" dirty="0">
                          <a:latin typeface="Calibri"/>
                          <a:cs typeface="Calibri"/>
                        </a:rPr>
                        <a:t> U</a:t>
                      </a:r>
                      <a:r>
                        <a:rPr sz="1000" spc="-10" dirty="0">
                          <a:latin typeface="Calibri"/>
                          <a:cs typeface="Calibri"/>
                        </a:rPr>
                        <a:t>n</a:t>
                      </a:r>
                      <a:r>
                        <a:rPr sz="1000" dirty="0">
                          <a:latin typeface="Calibri"/>
                          <a:cs typeface="Calibri"/>
                        </a:rPr>
                        <a:t>it</a:t>
                      </a:r>
                      <a:r>
                        <a:rPr sz="1000" spc="-10" dirty="0">
                          <a:latin typeface="Calibri"/>
                          <a:cs typeface="Calibri"/>
                        </a:rPr>
                        <a:t> (</a:t>
                      </a:r>
                      <a:r>
                        <a:rPr sz="1000" spc="-5" dirty="0">
                          <a:latin typeface="Calibri"/>
                          <a:cs typeface="Calibri"/>
                        </a:rPr>
                        <a:t>5</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9">
                <a:tc>
                  <a:txBody>
                    <a:bodyPr/>
                    <a:lstStyle/>
                    <a:p>
                      <a:pPr marL="22860">
                        <a:lnSpc>
                          <a:spcPct val="100000"/>
                        </a:lnSpc>
                      </a:pPr>
                      <a:r>
                        <a:rPr sz="1000" spc="-5" dirty="0">
                          <a:latin typeface="Calibri"/>
                          <a:cs typeface="Calibri"/>
                        </a:rPr>
                        <a:t>P</a:t>
                      </a:r>
                      <a:r>
                        <a:rPr sz="1000" dirty="0">
                          <a:latin typeface="Calibri"/>
                          <a:cs typeface="Calibri"/>
                        </a:rPr>
                        <a:t>roj</a:t>
                      </a:r>
                      <a:r>
                        <a:rPr sz="1000" spc="-5" dirty="0">
                          <a:latin typeface="Calibri"/>
                          <a:cs typeface="Calibri"/>
                        </a:rPr>
                        <a:t>e</a:t>
                      </a:r>
                      <a:r>
                        <a:rPr sz="1000" spc="-10" dirty="0">
                          <a:latin typeface="Calibri"/>
                          <a:cs typeface="Calibri"/>
                        </a:rPr>
                        <a:t>c</a:t>
                      </a:r>
                      <a:r>
                        <a:rPr sz="1000" dirty="0">
                          <a:latin typeface="Calibri"/>
                          <a:cs typeface="Calibri"/>
                        </a:rPr>
                        <a:t>t</a:t>
                      </a:r>
                      <a:r>
                        <a:rPr sz="1000" spc="-10" dirty="0">
                          <a:latin typeface="Calibri"/>
                          <a:cs typeface="Calibri"/>
                        </a:rPr>
                        <a:t> (</a:t>
                      </a:r>
                      <a:r>
                        <a:rPr sz="1000" spc="-5" dirty="0">
                          <a:latin typeface="Calibri"/>
                          <a:cs typeface="Calibri"/>
                        </a:rPr>
                        <a:t>15</a:t>
                      </a:r>
                      <a:r>
                        <a:rPr sz="1000" dirty="0">
                          <a:latin typeface="Calibri"/>
                          <a:cs typeface="Calibri"/>
                        </a:rPr>
                        <a:t>)</a:t>
                      </a: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r h="218208">
                <a:tc>
                  <a:txBody>
                    <a:bodyPr/>
                    <a:lstStyle/>
                    <a:p>
                      <a:pPr marL="22860">
                        <a:lnSpc>
                          <a:spcPct val="100000"/>
                        </a:lnSpc>
                      </a:pPr>
                      <a:r>
                        <a:rPr sz="1000" spc="-5" dirty="0">
                          <a:latin typeface="Calibri"/>
                          <a:cs typeface="Calibri"/>
                        </a:rPr>
                        <a:t>C</a:t>
                      </a:r>
                      <a:r>
                        <a:rPr sz="1000" spc="-10" dirty="0">
                          <a:latin typeface="Calibri"/>
                          <a:cs typeface="Calibri"/>
                        </a:rPr>
                        <a:t>h</a:t>
                      </a:r>
                      <a:r>
                        <a:rPr sz="1000" spc="-5" dirty="0">
                          <a:latin typeface="Calibri"/>
                          <a:cs typeface="Calibri"/>
                        </a:rPr>
                        <a:t>a</a:t>
                      </a:r>
                      <a:r>
                        <a:rPr sz="1000" dirty="0">
                          <a:latin typeface="Calibri"/>
                          <a:cs typeface="Calibri"/>
                        </a:rPr>
                        <a:t>r</a:t>
                      </a:r>
                      <a:r>
                        <a:rPr sz="1000" spc="-5" dirty="0">
                          <a:latin typeface="Calibri"/>
                          <a:cs typeface="Calibri"/>
                        </a:rPr>
                        <a:t>t</a:t>
                      </a:r>
                      <a:r>
                        <a:rPr sz="1000" dirty="0">
                          <a:latin typeface="Calibri"/>
                          <a:cs typeface="Calibri"/>
                        </a:rPr>
                        <a:t>fi</a:t>
                      </a:r>
                      <a:r>
                        <a:rPr sz="1000" spc="-5" dirty="0">
                          <a:latin typeface="Calibri"/>
                          <a:cs typeface="Calibri"/>
                        </a:rPr>
                        <a:t>e</a:t>
                      </a:r>
                      <a:r>
                        <a:rPr sz="1000" dirty="0">
                          <a:latin typeface="Calibri"/>
                          <a:cs typeface="Calibri"/>
                        </a:rPr>
                        <a:t>ld</a:t>
                      </a:r>
                      <a:r>
                        <a:rPr sz="1000" spc="-15" dirty="0">
                          <a:latin typeface="Calibri"/>
                          <a:cs typeface="Calibri"/>
                        </a:rPr>
                        <a:t> </a:t>
                      </a:r>
                      <a:r>
                        <a:rPr sz="1000" dirty="0">
                          <a:latin typeface="Calibri"/>
                          <a:cs typeface="Calibri"/>
                        </a:rPr>
                        <a:t>1</a:t>
                      </a:r>
                      <a:r>
                        <a:rPr sz="1000" spc="-10" dirty="0">
                          <a:latin typeface="Calibri"/>
                          <a:cs typeface="Calibri"/>
                        </a:rPr>
                        <a:t> (</a:t>
                      </a:r>
                      <a:r>
                        <a:rPr sz="1000" spc="-5" dirty="0">
                          <a:latin typeface="Calibri"/>
                          <a:cs typeface="Calibri"/>
                        </a:rPr>
                        <a:t>10)</a:t>
                      </a:r>
                      <a:endParaRPr sz="1000" dirty="0">
                        <a:latin typeface="Calibri"/>
                        <a:cs typeface="Calibri"/>
                      </a:endParaRPr>
                    </a:p>
                  </a:txBody>
                  <a:tcPr marL="0" marR="0" marT="0" marB="0">
                    <a:lnL w="12191">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c>
                  <a:txBody>
                    <a:bodyPr/>
                    <a:lstStyle/>
                    <a:p>
                      <a:endParaRPr sz="1000" dirty="0">
                        <a:latin typeface="Calibri"/>
                        <a:cs typeface="Calibri"/>
                      </a:endParaRPr>
                    </a:p>
                  </a:txBody>
                  <a:tcPr marL="0" marR="0" marT="0" marB="0">
                    <a:lnL w="12192">
                      <a:solidFill>
                        <a:srgbClr val="000000"/>
                      </a:solidFill>
                      <a:prstDash val="solid"/>
                    </a:lnL>
                    <a:lnR w="12192">
                      <a:solidFill>
                        <a:srgbClr val="000000"/>
                      </a:solidFill>
                      <a:prstDash val="solid"/>
                    </a:lnR>
                    <a:lnT w="12179">
                      <a:solidFill>
                        <a:srgbClr val="000000"/>
                      </a:solidFill>
                      <a:prstDash val="solid"/>
                    </a:lnT>
                    <a:lnB w="12179">
                      <a:solidFill>
                        <a:srgbClr val="000000"/>
                      </a:solidFill>
                      <a:prstDash val="solid"/>
                    </a:lnB>
                  </a:tcPr>
                </a:tc>
              </a:tr>
            </a:tbl>
          </a:graphicData>
        </a:graphic>
      </p:graphicFrame>
    </p:spTree>
    <p:extLst>
      <p:ext uri="{BB962C8B-B14F-4D97-AF65-F5344CB8AC3E}">
        <p14:creationId xmlns:p14="http://schemas.microsoft.com/office/powerpoint/2010/main" val="2274228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Chart of Accounts</a:t>
            </a:r>
          </a:p>
          <a:p>
            <a:endParaRPr lang="en-US" dirty="0"/>
          </a:p>
        </p:txBody>
      </p:sp>
      <p:sp>
        <p:nvSpPr>
          <p:cNvPr id="3" name="Text Placeholder 2"/>
          <p:cNvSpPr>
            <a:spLocks noGrp="1"/>
          </p:cNvSpPr>
          <p:nvPr>
            <p:ph type="body" sz="quarter" idx="16"/>
          </p:nvPr>
        </p:nvSpPr>
        <p:spPr/>
        <p:txBody>
          <a:bodyPr>
            <a:normAutofit/>
          </a:bodyPr>
          <a:lstStyle/>
          <a:p>
            <a:endParaRPr lang="en-US" dirty="0" smtClean="0"/>
          </a:p>
        </p:txBody>
      </p:sp>
      <p:sp>
        <p:nvSpPr>
          <p:cNvPr id="4" name="Text Placeholder 3"/>
          <p:cNvSpPr>
            <a:spLocks noGrp="1"/>
          </p:cNvSpPr>
          <p:nvPr>
            <p:ph type="body" sz="quarter" idx="18"/>
          </p:nvPr>
        </p:nvSpPr>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22" y="1598193"/>
            <a:ext cx="3952027" cy="2995706"/>
          </a:xfrm>
          <a:prstGeom prst="rect">
            <a:avLst/>
          </a:prstGeom>
        </p:spPr>
      </p:pic>
    </p:spTree>
    <p:extLst>
      <p:ext uri="{BB962C8B-B14F-4D97-AF65-F5344CB8AC3E}">
        <p14:creationId xmlns:p14="http://schemas.microsoft.com/office/powerpoint/2010/main" val="15288474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fontScale="85000" lnSpcReduction="20000"/>
          </a:bodyPr>
          <a:lstStyle/>
          <a:p>
            <a:r>
              <a:rPr lang="en-US" sz="2400" dirty="0" smtClean="0"/>
              <a:t>As of January 1, 2018, The University of Georgia updated the inventory cost threshold to $3,000.  As part of this change, the College of Pharmacy has made the decision to continue tagging the following items: </a:t>
            </a:r>
          </a:p>
          <a:p>
            <a:endParaRPr lang="en-US" sz="2400" dirty="0"/>
          </a:p>
          <a:p>
            <a:pPr marL="971550" lvl="1" indent="-285750"/>
            <a:r>
              <a:rPr lang="en-US" dirty="0" smtClean="0"/>
              <a:t>Desktop computers	</a:t>
            </a:r>
            <a:endParaRPr lang="en-US" dirty="0"/>
          </a:p>
          <a:p>
            <a:pPr marL="971550" lvl="1" indent="-285750"/>
            <a:r>
              <a:rPr lang="en-US" dirty="0" smtClean="0"/>
              <a:t>Laptop </a:t>
            </a:r>
            <a:r>
              <a:rPr lang="en-US" dirty="0"/>
              <a:t>computers</a:t>
            </a:r>
          </a:p>
          <a:p>
            <a:pPr marL="971550" lvl="1" indent="-285750"/>
            <a:r>
              <a:rPr lang="en-US" dirty="0" smtClean="0"/>
              <a:t>Tablet </a:t>
            </a:r>
            <a:r>
              <a:rPr lang="en-US" dirty="0"/>
              <a:t>computers</a:t>
            </a:r>
          </a:p>
          <a:p>
            <a:pPr marL="971550" lvl="1" indent="-285750"/>
            <a:r>
              <a:rPr lang="en-US" dirty="0"/>
              <a:t>T</a:t>
            </a:r>
            <a:r>
              <a:rPr lang="en-US" dirty="0" smtClean="0"/>
              <a:t>elevision </a:t>
            </a:r>
            <a:r>
              <a:rPr lang="en-US" dirty="0"/>
              <a:t>sets</a:t>
            </a:r>
          </a:p>
          <a:p>
            <a:pPr marL="971550" lvl="1" indent="-285750"/>
            <a:r>
              <a:rPr lang="en-US" dirty="0"/>
              <a:t>V</a:t>
            </a:r>
            <a:r>
              <a:rPr lang="en-US" dirty="0" smtClean="0"/>
              <a:t>ideo </a:t>
            </a:r>
            <a:r>
              <a:rPr lang="en-US" dirty="0"/>
              <a:t>projectors</a:t>
            </a:r>
          </a:p>
          <a:p>
            <a:pPr marL="971550" lvl="1" indent="-285750"/>
            <a:r>
              <a:rPr lang="en-US" dirty="0"/>
              <a:t>V</a:t>
            </a:r>
            <a:r>
              <a:rPr lang="en-US" dirty="0" smtClean="0"/>
              <a:t>ideoconferencing </a:t>
            </a:r>
            <a:r>
              <a:rPr lang="en-US" dirty="0"/>
              <a:t>codecs</a:t>
            </a:r>
          </a:p>
          <a:p>
            <a:pPr marL="971550" lvl="1" indent="-285750"/>
            <a:r>
              <a:rPr lang="en-US" dirty="0"/>
              <a:t>T</a:t>
            </a:r>
            <a:r>
              <a:rPr lang="en-US" dirty="0" smtClean="0"/>
              <a:t>ouch </a:t>
            </a:r>
            <a:r>
              <a:rPr lang="en-US" dirty="0"/>
              <a:t>screen panels</a:t>
            </a:r>
          </a:p>
          <a:p>
            <a:pPr marL="971550" lvl="1" indent="-285750"/>
            <a:r>
              <a:rPr lang="en-US" dirty="0"/>
              <a:t>V</a:t>
            </a:r>
            <a:r>
              <a:rPr lang="en-US" dirty="0" smtClean="0"/>
              <a:t>ideo </a:t>
            </a:r>
            <a:r>
              <a:rPr lang="en-US" dirty="0"/>
              <a:t>cameras</a:t>
            </a:r>
          </a:p>
          <a:p>
            <a:pPr marL="971550" lvl="1" indent="-285750"/>
            <a:r>
              <a:rPr lang="en-US" dirty="0"/>
              <a:t>O</a:t>
            </a:r>
            <a:r>
              <a:rPr lang="en-US" dirty="0" smtClean="0"/>
              <a:t>ther </a:t>
            </a:r>
            <a:r>
              <a:rPr lang="en-US" dirty="0"/>
              <a:t>items as requested by the responsible faculty/staff member</a:t>
            </a:r>
            <a:endParaRPr lang="en-US" sz="3000" dirty="0" smtClean="0"/>
          </a:p>
          <a:p>
            <a:endParaRPr lang="en-US" sz="2400" dirty="0"/>
          </a:p>
          <a:p>
            <a:endParaRPr lang="en-US" sz="2400" dirty="0" smtClean="0"/>
          </a:p>
          <a:p>
            <a:endParaRPr lang="en-US" sz="2400" dirty="0"/>
          </a:p>
          <a:p>
            <a:endParaRPr lang="en-US" sz="2400" dirty="0"/>
          </a:p>
          <a:p>
            <a:endParaRPr lang="en-US" sz="2400" dirty="0"/>
          </a:p>
          <a:p>
            <a:endParaRPr lang="en-US" sz="2400"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337600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a:bodyPr>
          <a:lstStyle/>
          <a:p>
            <a:r>
              <a:rPr lang="en-US" sz="2000" dirty="0" smtClean="0"/>
              <a:t>How does this change impact you?</a:t>
            </a:r>
          </a:p>
          <a:p>
            <a:endParaRPr lang="en-US" sz="2000" dirty="0"/>
          </a:p>
          <a:p>
            <a:r>
              <a:rPr lang="en-US" sz="2000" dirty="0" smtClean="0"/>
              <a:t>You will need to use the following chart fields (account codes) when ordering any items that have been deemed as inventory by the College.  Selecting this account code will ensure the transaction routes to Property Control.  Charges to the accounts below should not exceed $4,999.99 per item.</a:t>
            </a:r>
          </a:p>
          <a:p>
            <a:endParaRPr lang="en-US" sz="2400" dirty="0"/>
          </a:p>
          <a:p>
            <a:endParaRPr lang="en-US" sz="2400" dirty="0" smtClean="0"/>
          </a:p>
          <a:p>
            <a:endParaRPr lang="en-US" sz="2400" dirty="0"/>
          </a:p>
          <a:p>
            <a:endParaRPr lang="en-US" sz="2400" dirty="0"/>
          </a:p>
          <a:p>
            <a:endParaRPr lang="en-US" sz="2400" dirty="0"/>
          </a:p>
          <a:p>
            <a:endParaRPr lang="en-US" sz="2400" dirty="0"/>
          </a:p>
        </p:txBody>
      </p:sp>
      <p:sp>
        <p:nvSpPr>
          <p:cNvPr id="4" name="Text Placeholder 3"/>
          <p:cNvSpPr>
            <a:spLocks noGrp="1"/>
          </p:cNvSpPr>
          <p:nvPr>
            <p:ph type="body" sz="quarter" idx="18"/>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57120449"/>
              </p:ext>
            </p:extLst>
          </p:nvPr>
        </p:nvGraphicFramePr>
        <p:xfrm>
          <a:off x="1098550" y="3690184"/>
          <a:ext cx="6946900" cy="1699260"/>
        </p:xfrm>
        <a:graphic>
          <a:graphicData uri="http://schemas.openxmlformats.org/drawingml/2006/table">
            <a:tbl>
              <a:tblPr firstRow="1" firstCol="1" bandRow="1">
                <a:tableStyleId>{5C22544A-7EE6-4342-B048-85BDC9FD1C3A}</a:tableStyleId>
              </a:tblPr>
              <a:tblGrid>
                <a:gridCol w="736600"/>
                <a:gridCol w="2070100"/>
                <a:gridCol w="2070100"/>
                <a:gridCol w="2070100"/>
              </a:tblGrid>
              <a:tr h="190500">
                <a:tc>
                  <a:txBody>
                    <a:bodyPr/>
                    <a:lstStyle/>
                    <a:p>
                      <a:pPr marL="0" marR="0">
                        <a:spcBef>
                          <a:spcPts val="0"/>
                        </a:spcBef>
                        <a:spcAft>
                          <a:spcPts val="0"/>
                        </a:spcAft>
                      </a:pPr>
                      <a:r>
                        <a:rPr lang="en-US" sz="1100" dirty="0">
                          <a:effectLst/>
                        </a:rPr>
                        <a:t>Account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Descr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Example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Example 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spcBef>
                          <a:spcPts val="0"/>
                        </a:spcBef>
                        <a:spcAft>
                          <a:spcPts val="0"/>
                        </a:spcAft>
                      </a:pPr>
                      <a:r>
                        <a:rPr lang="en-US" sz="1100" dirty="0">
                          <a:effectLst/>
                        </a:rPr>
                        <a:t>743200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Equip Purch-Small Val-Invent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$750.00 Microscope  - Department/Unit has a need to inventory at $750.00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$4500.00 microscope – required to be on inventory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spcBef>
                          <a:spcPts val="0"/>
                        </a:spcBef>
                        <a:spcAft>
                          <a:spcPts val="0"/>
                        </a:spcAft>
                      </a:pPr>
                      <a:r>
                        <a:rPr lang="en-US" sz="1100" dirty="0">
                          <a:effectLst/>
                        </a:rPr>
                        <a:t>743500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Furnit/Fix-Small Val-Invent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$1000.00 Desk – Department/Unit has a need to inventory at $1000.00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$3000.00 Desk – Required to be on inventory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0500">
                <a:tc>
                  <a:txBody>
                    <a:bodyPr/>
                    <a:lstStyle/>
                    <a:p>
                      <a:pPr marL="0" marR="0">
                        <a:spcBef>
                          <a:spcPts val="0"/>
                        </a:spcBef>
                        <a:spcAft>
                          <a:spcPts val="0"/>
                        </a:spcAft>
                      </a:pPr>
                      <a:r>
                        <a:rPr lang="en-US" sz="1100" dirty="0">
                          <a:effectLst/>
                        </a:rPr>
                        <a:t>744200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IT Equip Inventory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$499.00 iPad – Department/Unit has a need to inventory at $499.00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dirty="0">
                          <a:effectLst/>
                        </a:rPr>
                        <a:t>$4000.00 Server – Required to be on inventory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45053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a:bodyPr>
          <a:lstStyle/>
          <a:p>
            <a:endParaRPr lang="en-US" sz="2400" dirty="0" smtClean="0"/>
          </a:p>
          <a:p>
            <a:endParaRPr lang="en-US" sz="2400" dirty="0" smtClean="0"/>
          </a:p>
          <a:p>
            <a:r>
              <a:rPr lang="en-US" sz="2400" dirty="0" smtClean="0"/>
              <a:t>Additionally, please note that the item is to be inventoried on the Internal Notes section in UGA Mart.  </a:t>
            </a:r>
            <a:endParaRPr lang="en-US" sz="2400"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915177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13526" y="2969518"/>
            <a:ext cx="341037" cy="1097973"/>
          </a:xfrm>
          <a:prstGeom prst="rect">
            <a:avLst/>
          </a:prstGeom>
          <a:blipFill>
            <a:blip r:embed="rId2" cstate="print"/>
            <a:stretch>
              <a:fillRect/>
            </a:stretch>
          </a:blipFill>
        </p:spPr>
        <p:txBody>
          <a:bodyPr wrap="square" lIns="0" tIns="0" rIns="0" bIns="0" rtlCol="0"/>
          <a:lstStyle/>
          <a:p>
            <a:endParaRPr sz="1228" dirty="0"/>
          </a:p>
        </p:txBody>
      </p:sp>
      <p:sp>
        <p:nvSpPr>
          <p:cNvPr id="3" name="object 3"/>
          <p:cNvSpPr/>
          <p:nvPr/>
        </p:nvSpPr>
        <p:spPr>
          <a:xfrm>
            <a:off x="3900497" y="8317"/>
            <a:ext cx="3306396" cy="0"/>
          </a:xfrm>
          <a:custGeom>
            <a:avLst/>
            <a:gdLst/>
            <a:ahLst/>
            <a:cxnLst/>
            <a:rect l="l" t="t" r="r" b="b"/>
            <a:pathLst>
              <a:path w="4846320">
                <a:moveTo>
                  <a:pt x="0" y="0"/>
                </a:moveTo>
                <a:lnTo>
                  <a:pt x="4846320" y="0"/>
                </a:lnTo>
              </a:path>
            </a:pathLst>
          </a:custGeom>
          <a:ln w="12192">
            <a:solidFill>
              <a:srgbClr val="646464"/>
            </a:solidFill>
          </a:ln>
        </p:spPr>
        <p:txBody>
          <a:bodyPr wrap="square" lIns="0" tIns="0" rIns="0" bIns="0" rtlCol="0"/>
          <a:lstStyle/>
          <a:p>
            <a:endParaRPr sz="1228" dirty="0"/>
          </a:p>
        </p:txBody>
      </p:sp>
      <p:sp>
        <p:nvSpPr>
          <p:cNvPr id="4" name="object 4"/>
          <p:cNvSpPr/>
          <p:nvPr/>
        </p:nvSpPr>
        <p:spPr>
          <a:xfrm>
            <a:off x="3925450" y="4899289"/>
            <a:ext cx="2674316" cy="0"/>
          </a:xfrm>
          <a:custGeom>
            <a:avLst/>
            <a:gdLst/>
            <a:ahLst/>
            <a:cxnLst/>
            <a:rect l="l" t="t" r="r" b="b"/>
            <a:pathLst>
              <a:path w="3919854">
                <a:moveTo>
                  <a:pt x="0" y="0"/>
                </a:moveTo>
                <a:lnTo>
                  <a:pt x="3919728" y="0"/>
                </a:lnTo>
              </a:path>
            </a:pathLst>
          </a:custGeom>
          <a:ln w="6096">
            <a:solidFill>
              <a:srgbClr val="CCCCCC"/>
            </a:solidFill>
          </a:ln>
        </p:spPr>
        <p:txBody>
          <a:bodyPr wrap="square" lIns="0" tIns="0" rIns="0" bIns="0" rtlCol="0"/>
          <a:lstStyle/>
          <a:p>
            <a:endParaRPr sz="1228" dirty="0"/>
          </a:p>
        </p:txBody>
      </p:sp>
      <p:sp>
        <p:nvSpPr>
          <p:cNvPr id="5" name="object 5"/>
          <p:cNvSpPr/>
          <p:nvPr/>
        </p:nvSpPr>
        <p:spPr>
          <a:xfrm>
            <a:off x="5248008" y="3189946"/>
            <a:ext cx="0" cy="869489"/>
          </a:xfrm>
          <a:custGeom>
            <a:avLst/>
            <a:gdLst/>
            <a:ahLst/>
            <a:cxnLst/>
            <a:rect l="l" t="t" r="r" b="b"/>
            <a:pathLst>
              <a:path h="1274445">
                <a:moveTo>
                  <a:pt x="0" y="1274064"/>
                </a:moveTo>
                <a:lnTo>
                  <a:pt x="0" y="0"/>
                </a:lnTo>
              </a:path>
            </a:pathLst>
          </a:custGeom>
          <a:ln w="6096">
            <a:solidFill>
              <a:srgbClr val="C8C8C8"/>
            </a:solidFill>
          </a:ln>
        </p:spPr>
        <p:txBody>
          <a:bodyPr wrap="square" lIns="0" tIns="0" rIns="0" bIns="0" rtlCol="0"/>
          <a:lstStyle/>
          <a:p>
            <a:endParaRPr sz="1228" dirty="0"/>
          </a:p>
        </p:txBody>
      </p:sp>
      <p:sp>
        <p:nvSpPr>
          <p:cNvPr id="6" name="object 6"/>
          <p:cNvSpPr/>
          <p:nvPr/>
        </p:nvSpPr>
        <p:spPr>
          <a:xfrm>
            <a:off x="5376937" y="4050855"/>
            <a:ext cx="415899" cy="0"/>
          </a:xfrm>
          <a:custGeom>
            <a:avLst/>
            <a:gdLst/>
            <a:ahLst/>
            <a:cxnLst/>
            <a:rect l="l" t="t" r="r" b="b"/>
            <a:pathLst>
              <a:path w="609600">
                <a:moveTo>
                  <a:pt x="0" y="0"/>
                </a:moveTo>
                <a:lnTo>
                  <a:pt x="609600" y="0"/>
                </a:lnTo>
              </a:path>
            </a:pathLst>
          </a:custGeom>
          <a:ln w="6096">
            <a:solidFill>
              <a:srgbClr val="C8C8C8"/>
            </a:solidFill>
          </a:ln>
        </p:spPr>
        <p:txBody>
          <a:bodyPr wrap="square" lIns="0" tIns="0" rIns="0" bIns="0" rtlCol="0"/>
          <a:lstStyle/>
          <a:p>
            <a:endParaRPr sz="1228" dirty="0"/>
          </a:p>
        </p:txBody>
      </p:sp>
      <p:sp>
        <p:nvSpPr>
          <p:cNvPr id="7" name="object 7"/>
          <p:cNvSpPr/>
          <p:nvPr/>
        </p:nvSpPr>
        <p:spPr>
          <a:xfrm>
            <a:off x="4555537" y="5044854"/>
            <a:ext cx="0" cy="308024"/>
          </a:xfrm>
          <a:custGeom>
            <a:avLst/>
            <a:gdLst/>
            <a:ahLst/>
            <a:cxnLst/>
            <a:rect l="l" t="t" r="r" b="b"/>
            <a:pathLst>
              <a:path h="451484">
                <a:moveTo>
                  <a:pt x="0" y="451103"/>
                </a:moveTo>
                <a:lnTo>
                  <a:pt x="0" y="0"/>
                </a:lnTo>
              </a:path>
            </a:pathLst>
          </a:custGeom>
          <a:ln w="6096">
            <a:solidFill>
              <a:srgbClr val="C00000"/>
            </a:solidFill>
          </a:ln>
        </p:spPr>
        <p:txBody>
          <a:bodyPr wrap="square" lIns="0" tIns="0" rIns="0" bIns="0" rtlCol="0"/>
          <a:lstStyle/>
          <a:p>
            <a:endParaRPr sz="1228" dirty="0"/>
          </a:p>
        </p:txBody>
      </p:sp>
      <p:sp>
        <p:nvSpPr>
          <p:cNvPr id="8" name="object 8"/>
          <p:cNvSpPr/>
          <p:nvPr/>
        </p:nvSpPr>
        <p:spPr>
          <a:xfrm>
            <a:off x="2451088" y="5739406"/>
            <a:ext cx="0" cy="678002"/>
          </a:xfrm>
          <a:custGeom>
            <a:avLst/>
            <a:gdLst/>
            <a:ahLst/>
            <a:cxnLst/>
            <a:rect l="l" t="t" r="r" b="b"/>
            <a:pathLst>
              <a:path h="993775">
                <a:moveTo>
                  <a:pt x="0" y="993648"/>
                </a:moveTo>
                <a:lnTo>
                  <a:pt x="0" y="0"/>
                </a:lnTo>
              </a:path>
            </a:pathLst>
          </a:custGeom>
          <a:ln w="6096">
            <a:solidFill>
              <a:srgbClr val="CFCFCF"/>
            </a:solidFill>
          </a:ln>
        </p:spPr>
        <p:txBody>
          <a:bodyPr wrap="square" lIns="0" tIns="0" rIns="0" bIns="0" rtlCol="0"/>
          <a:lstStyle/>
          <a:p>
            <a:endParaRPr sz="1228" dirty="0"/>
          </a:p>
        </p:txBody>
      </p:sp>
      <p:sp>
        <p:nvSpPr>
          <p:cNvPr id="9" name="object 9"/>
          <p:cNvSpPr/>
          <p:nvPr/>
        </p:nvSpPr>
        <p:spPr>
          <a:xfrm>
            <a:off x="2623686" y="6092919"/>
            <a:ext cx="3626985" cy="0"/>
          </a:xfrm>
          <a:custGeom>
            <a:avLst/>
            <a:gdLst/>
            <a:ahLst/>
            <a:cxnLst/>
            <a:rect l="l" t="t" r="r" b="b"/>
            <a:pathLst>
              <a:path w="5316220">
                <a:moveTo>
                  <a:pt x="0" y="0"/>
                </a:moveTo>
                <a:lnTo>
                  <a:pt x="5315712" y="0"/>
                </a:lnTo>
              </a:path>
            </a:pathLst>
          </a:custGeom>
          <a:ln w="12192">
            <a:solidFill>
              <a:srgbClr val="D4D4D4"/>
            </a:solidFill>
          </a:ln>
        </p:spPr>
        <p:txBody>
          <a:bodyPr wrap="square" lIns="0" tIns="0" rIns="0" bIns="0" rtlCol="0"/>
          <a:lstStyle/>
          <a:p>
            <a:endParaRPr sz="1228" dirty="0"/>
          </a:p>
        </p:txBody>
      </p:sp>
      <p:sp>
        <p:nvSpPr>
          <p:cNvPr id="10" name="object 10"/>
          <p:cNvSpPr/>
          <p:nvPr/>
        </p:nvSpPr>
        <p:spPr>
          <a:xfrm>
            <a:off x="6674542" y="2121085"/>
            <a:ext cx="0" cy="412000"/>
          </a:xfrm>
          <a:custGeom>
            <a:avLst/>
            <a:gdLst/>
            <a:ahLst/>
            <a:cxnLst/>
            <a:rect l="l" t="t" r="r" b="b"/>
            <a:pathLst>
              <a:path h="603885">
                <a:moveTo>
                  <a:pt x="0" y="603503"/>
                </a:moveTo>
                <a:lnTo>
                  <a:pt x="0" y="0"/>
                </a:lnTo>
              </a:path>
            </a:pathLst>
          </a:custGeom>
          <a:ln w="12192">
            <a:solidFill>
              <a:srgbClr val="D4D4D4"/>
            </a:solidFill>
          </a:ln>
        </p:spPr>
        <p:txBody>
          <a:bodyPr wrap="square" lIns="0" tIns="0" rIns="0" bIns="0" rtlCol="0"/>
          <a:lstStyle/>
          <a:p>
            <a:endParaRPr sz="1228" dirty="0"/>
          </a:p>
        </p:txBody>
      </p:sp>
      <p:sp>
        <p:nvSpPr>
          <p:cNvPr id="11" name="object 11"/>
          <p:cNvSpPr/>
          <p:nvPr/>
        </p:nvSpPr>
        <p:spPr>
          <a:xfrm>
            <a:off x="6676622" y="2857225"/>
            <a:ext cx="0" cy="2046569"/>
          </a:xfrm>
          <a:custGeom>
            <a:avLst/>
            <a:gdLst/>
            <a:ahLst/>
            <a:cxnLst/>
            <a:rect l="l" t="t" r="r" b="b"/>
            <a:pathLst>
              <a:path h="2999740">
                <a:moveTo>
                  <a:pt x="0" y="2999231"/>
                </a:moveTo>
                <a:lnTo>
                  <a:pt x="0" y="0"/>
                </a:lnTo>
              </a:path>
            </a:pathLst>
          </a:custGeom>
          <a:ln w="6096">
            <a:solidFill>
              <a:srgbClr val="CFCFCF"/>
            </a:solidFill>
          </a:ln>
        </p:spPr>
        <p:txBody>
          <a:bodyPr wrap="square" lIns="0" tIns="0" rIns="0" bIns="0" rtlCol="0"/>
          <a:lstStyle/>
          <a:p>
            <a:endParaRPr sz="1228" dirty="0"/>
          </a:p>
        </p:txBody>
      </p:sp>
      <p:sp>
        <p:nvSpPr>
          <p:cNvPr id="12" name="object 12"/>
          <p:cNvSpPr/>
          <p:nvPr/>
        </p:nvSpPr>
        <p:spPr>
          <a:xfrm>
            <a:off x="7196496" y="4208898"/>
            <a:ext cx="0" cy="2620163"/>
          </a:xfrm>
          <a:custGeom>
            <a:avLst/>
            <a:gdLst/>
            <a:ahLst/>
            <a:cxnLst/>
            <a:rect l="l" t="t" r="r" b="b"/>
            <a:pathLst>
              <a:path h="3840479">
                <a:moveTo>
                  <a:pt x="0" y="3840479"/>
                </a:moveTo>
                <a:lnTo>
                  <a:pt x="0" y="0"/>
                </a:lnTo>
              </a:path>
            </a:pathLst>
          </a:custGeom>
          <a:ln w="6096">
            <a:solidFill>
              <a:srgbClr val="DFDFDF"/>
            </a:solidFill>
          </a:ln>
        </p:spPr>
        <p:txBody>
          <a:bodyPr wrap="square" lIns="0" tIns="0" rIns="0" bIns="0" rtlCol="0"/>
          <a:lstStyle/>
          <a:p>
            <a:endParaRPr sz="1228" dirty="0"/>
          </a:p>
        </p:txBody>
      </p:sp>
      <p:sp>
        <p:nvSpPr>
          <p:cNvPr id="13" name="object 13"/>
          <p:cNvSpPr/>
          <p:nvPr/>
        </p:nvSpPr>
        <p:spPr>
          <a:xfrm>
            <a:off x="6662065" y="6080442"/>
            <a:ext cx="0" cy="337051"/>
          </a:xfrm>
          <a:custGeom>
            <a:avLst/>
            <a:gdLst/>
            <a:ahLst/>
            <a:cxnLst/>
            <a:rect l="l" t="t" r="r" b="b"/>
            <a:pathLst>
              <a:path h="494029">
                <a:moveTo>
                  <a:pt x="0" y="493775"/>
                </a:moveTo>
                <a:lnTo>
                  <a:pt x="0" y="0"/>
                </a:lnTo>
              </a:path>
            </a:pathLst>
          </a:custGeom>
          <a:ln w="24384">
            <a:solidFill>
              <a:srgbClr val="D4D4D4"/>
            </a:solidFill>
          </a:ln>
        </p:spPr>
        <p:txBody>
          <a:bodyPr wrap="square" lIns="0" tIns="0" rIns="0" bIns="0" rtlCol="0"/>
          <a:lstStyle/>
          <a:p>
            <a:endParaRPr sz="1228" dirty="0"/>
          </a:p>
        </p:txBody>
      </p:sp>
      <p:sp>
        <p:nvSpPr>
          <p:cNvPr id="14" name="object 14"/>
          <p:cNvSpPr txBox="1"/>
          <p:nvPr/>
        </p:nvSpPr>
        <p:spPr>
          <a:xfrm>
            <a:off x="2386279" y="127423"/>
            <a:ext cx="1485539" cy="120802"/>
          </a:xfrm>
          <a:prstGeom prst="rect">
            <a:avLst/>
          </a:prstGeom>
        </p:spPr>
        <p:txBody>
          <a:bodyPr vert="horz" wrap="square" lIns="0" tIns="0" rIns="0" bIns="0" rtlCol="0">
            <a:spAutoFit/>
          </a:bodyPr>
          <a:lstStyle/>
          <a:p>
            <a:pPr marL="8664"/>
            <a:r>
              <a:rPr sz="785" spc="10" dirty="0">
                <a:solidFill>
                  <a:srgbClr val="212121"/>
                </a:solidFill>
                <a:latin typeface="Times New Roman"/>
                <a:cs typeface="Times New Roman"/>
              </a:rPr>
              <a:t>Summary</a:t>
            </a:r>
            <a:r>
              <a:rPr sz="785" spc="34" dirty="0">
                <a:solidFill>
                  <a:srgbClr val="212121"/>
                </a:solidFill>
                <a:latin typeface="Times New Roman"/>
                <a:cs typeface="Times New Roman"/>
              </a:rPr>
              <a:t> </a:t>
            </a:r>
            <a:r>
              <a:rPr sz="785" spc="75" dirty="0">
                <a:solidFill>
                  <a:srgbClr val="505050"/>
                </a:solidFill>
                <a:latin typeface="Times New Roman"/>
                <a:cs typeface="Times New Roman"/>
              </a:rPr>
              <a:t>-</a:t>
            </a:r>
            <a:r>
              <a:rPr sz="785" spc="-48" dirty="0">
                <a:solidFill>
                  <a:srgbClr val="505050"/>
                </a:solidFill>
                <a:latin typeface="Times New Roman"/>
                <a:cs typeface="Times New Roman"/>
              </a:rPr>
              <a:t> </a:t>
            </a:r>
            <a:r>
              <a:rPr sz="785" spc="3" dirty="0">
                <a:solidFill>
                  <a:srgbClr val="212121"/>
                </a:solidFill>
                <a:latin typeface="Times New Roman"/>
                <a:cs typeface="Times New Roman"/>
              </a:rPr>
              <a:t>Requisition</a:t>
            </a:r>
            <a:r>
              <a:rPr sz="785" dirty="0">
                <a:solidFill>
                  <a:srgbClr val="212121"/>
                </a:solidFill>
                <a:latin typeface="Times New Roman"/>
                <a:cs typeface="Times New Roman"/>
              </a:rPr>
              <a:t> </a:t>
            </a:r>
            <a:r>
              <a:rPr sz="785" spc="14" dirty="0">
                <a:solidFill>
                  <a:srgbClr val="212121"/>
                </a:solidFill>
                <a:latin typeface="Times New Roman"/>
                <a:cs typeface="Times New Roman"/>
              </a:rPr>
              <a:t> </a:t>
            </a:r>
            <a:r>
              <a:rPr sz="785" spc="7" dirty="0">
                <a:solidFill>
                  <a:srgbClr val="212121"/>
                </a:solidFill>
                <a:latin typeface="Times New Roman"/>
                <a:cs typeface="Times New Roman"/>
              </a:rPr>
              <a:t>104685190</a:t>
            </a:r>
            <a:endParaRPr sz="785" dirty="0">
              <a:latin typeface="Times New Roman"/>
              <a:cs typeface="Times New Roman"/>
            </a:endParaRPr>
          </a:p>
        </p:txBody>
      </p:sp>
      <p:sp>
        <p:nvSpPr>
          <p:cNvPr id="58" name="object 58"/>
          <p:cNvSpPr txBox="1"/>
          <p:nvPr/>
        </p:nvSpPr>
        <p:spPr>
          <a:xfrm>
            <a:off x="2373800" y="6669512"/>
            <a:ext cx="4388600" cy="120802"/>
          </a:xfrm>
          <a:prstGeom prst="rect">
            <a:avLst/>
          </a:prstGeom>
        </p:spPr>
        <p:txBody>
          <a:bodyPr vert="horz" wrap="square" lIns="0" tIns="0" rIns="0" bIns="0" rtlCol="0">
            <a:spAutoFit/>
          </a:bodyPr>
          <a:lstStyle/>
          <a:p>
            <a:pPr marL="8664">
              <a:tabLst>
                <a:tab pos="3958987" algn="l"/>
              </a:tabLst>
            </a:pPr>
            <a:r>
              <a:rPr sz="785" spc="31" dirty="0">
                <a:solidFill>
                  <a:srgbClr val="050505"/>
                </a:solidFill>
                <a:latin typeface="Times New Roman"/>
                <a:cs typeface="Times New Roman"/>
              </a:rPr>
              <a:t>h</a:t>
            </a:r>
            <a:r>
              <a:rPr sz="785" spc="3" dirty="0">
                <a:solidFill>
                  <a:srgbClr val="383838"/>
                </a:solidFill>
                <a:latin typeface="Times New Roman"/>
                <a:cs typeface="Times New Roman"/>
              </a:rPr>
              <a:t>ttp</a:t>
            </a:r>
            <a:r>
              <a:rPr sz="785" spc="58" dirty="0">
                <a:solidFill>
                  <a:srgbClr val="383838"/>
                </a:solidFill>
                <a:latin typeface="Times New Roman"/>
                <a:cs typeface="Times New Roman"/>
              </a:rPr>
              <a:t>s</a:t>
            </a:r>
            <a:r>
              <a:rPr sz="785" spc="-55" dirty="0">
                <a:solidFill>
                  <a:srgbClr val="050505"/>
                </a:solidFill>
                <a:latin typeface="Times New Roman"/>
                <a:cs typeface="Times New Roman"/>
              </a:rPr>
              <a:t>:</a:t>
            </a:r>
            <a:r>
              <a:rPr sz="785" spc="10" dirty="0">
                <a:solidFill>
                  <a:srgbClr val="383838"/>
                </a:solidFill>
                <a:latin typeface="Times New Roman"/>
                <a:cs typeface="Times New Roman"/>
              </a:rPr>
              <a:t>//s</a:t>
            </a:r>
            <a:r>
              <a:rPr sz="785" spc="72" dirty="0">
                <a:solidFill>
                  <a:srgbClr val="383838"/>
                </a:solidFill>
                <a:latin typeface="Times New Roman"/>
                <a:cs typeface="Times New Roman"/>
              </a:rPr>
              <a:t>o</a:t>
            </a:r>
            <a:r>
              <a:rPr sz="785" spc="-27" dirty="0">
                <a:solidFill>
                  <a:srgbClr val="050505"/>
                </a:solidFill>
                <a:latin typeface="Times New Roman"/>
                <a:cs typeface="Times New Roman"/>
              </a:rPr>
              <a:t>l</a:t>
            </a:r>
            <a:r>
              <a:rPr sz="785" spc="-3" dirty="0">
                <a:solidFill>
                  <a:srgbClr val="212121"/>
                </a:solidFill>
                <a:latin typeface="Times New Roman"/>
                <a:cs typeface="Times New Roman"/>
              </a:rPr>
              <a:t>u</a:t>
            </a:r>
            <a:r>
              <a:rPr sz="785" spc="38" dirty="0">
                <a:solidFill>
                  <a:srgbClr val="212121"/>
                </a:solidFill>
                <a:latin typeface="Times New Roman"/>
                <a:cs typeface="Times New Roman"/>
              </a:rPr>
              <a:t>t</a:t>
            </a:r>
            <a:r>
              <a:rPr sz="785" spc="-24" dirty="0">
                <a:solidFill>
                  <a:srgbClr val="050505"/>
                </a:solidFill>
                <a:latin typeface="Times New Roman"/>
                <a:cs typeface="Times New Roman"/>
              </a:rPr>
              <a:t>i</a:t>
            </a:r>
            <a:r>
              <a:rPr sz="785" spc="7" dirty="0">
                <a:solidFill>
                  <a:srgbClr val="212121"/>
                </a:solidFill>
                <a:latin typeface="Times New Roman"/>
                <a:cs typeface="Times New Roman"/>
              </a:rPr>
              <a:t>ons.sciquest.com/apps/Router/ReqSumrnaryPrinterFriendly?Reqld</a:t>
            </a:r>
            <a:r>
              <a:rPr sz="785" dirty="0">
                <a:solidFill>
                  <a:srgbClr val="212121"/>
                </a:solidFill>
                <a:latin typeface="Times New Roman"/>
                <a:cs typeface="Times New Roman"/>
              </a:rPr>
              <a:t> </a:t>
            </a:r>
            <a:r>
              <a:rPr sz="785" spc="-58" dirty="0">
                <a:solidFill>
                  <a:srgbClr val="212121"/>
                </a:solidFill>
                <a:latin typeface="Times New Roman"/>
                <a:cs typeface="Times New Roman"/>
              </a:rPr>
              <a:t> </a:t>
            </a:r>
            <a:r>
              <a:rPr sz="785" spc="3" dirty="0">
                <a:solidFill>
                  <a:srgbClr val="505050"/>
                </a:solidFill>
                <a:latin typeface="Times New Roman"/>
                <a:cs typeface="Times New Roman"/>
              </a:rPr>
              <a:t>=</a:t>
            </a:r>
            <a:r>
              <a:rPr sz="785" spc="-119" dirty="0">
                <a:solidFill>
                  <a:srgbClr val="505050"/>
                </a:solidFill>
                <a:latin typeface="Times New Roman"/>
                <a:cs typeface="Times New Roman"/>
              </a:rPr>
              <a:t> </a:t>
            </a:r>
            <a:r>
              <a:rPr sz="785" spc="-68" dirty="0">
                <a:solidFill>
                  <a:srgbClr val="050505"/>
                </a:solidFill>
                <a:latin typeface="Times New Roman"/>
                <a:cs typeface="Times New Roman"/>
              </a:rPr>
              <a:t>1</a:t>
            </a:r>
            <a:r>
              <a:rPr sz="785" spc="14" dirty="0">
                <a:solidFill>
                  <a:srgbClr val="212121"/>
                </a:solidFill>
                <a:latin typeface="Times New Roman"/>
                <a:cs typeface="Times New Roman"/>
              </a:rPr>
              <a:t>046851</a:t>
            </a:r>
            <a:r>
              <a:rPr sz="785" spc="68" dirty="0">
                <a:solidFill>
                  <a:srgbClr val="212121"/>
                </a:solidFill>
                <a:latin typeface="Times New Roman"/>
                <a:cs typeface="Times New Roman"/>
              </a:rPr>
              <a:t>9</a:t>
            </a:r>
            <a:r>
              <a:rPr sz="785" dirty="0">
                <a:solidFill>
                  <a:srgbClr val="050505"/>
                </a:solidFill>
                <a:latin typeface="Times New Roman"/>
                <a:cs typeface="Times New Roman"/>
              </a:rPr>
              <a:t>.</a:t>
            </a:r>
            <a:r>
              <a:rPr sz="785" spc="27" dirty="0">
                <a:solidFill>
                  <a:srgbClr val="212121"/>
                </a:solidFill>
                <a:latin typeface="Times New Roman"/>
                <a:cs typeface="Times New Roman"/>
              </a:rPr>
              <a:t>..</a:t>
            </a:r>
            <a:r>
              <a:rPr sz="785" dirty="0">
                <a:solidFill>
                  <a:srgbClr val="212121"/>
                </a:solidFill>
                <a:latin typeface="Times New Roman"/>
                <a:cs typeface="Times New Roman"/>
              </a:rPr>
              <a:t>	</a:t>
            </a:r>
            <a:r>
              <a:rPr sz="785" spc="14" dirty="0">
                <a:solidFill>
                  <a:srgbClr val="212121"/>
                </a:solidFill>
                <a:latin typeface="Times New Roman"/>
                <a:cs typeface="Times New Roman"/>
              </a:rPr>
              <a:t>6/21/2018</a:t>
            </a:r>
            <a:endParaRPr sz="785" dirty="0">
              <a:latin typeface="Times New Roman"/>
              <a:cs typeface="Times New Roman"/>
            </a:endParaRPr>
          </a:p>
        </p:txBody>
      </p:sp>
      <p:sp>
        <p:nvSpPr>
          <p:cNvPr id="15" name="object 15"/>
          <p:cNvSpPr txBox="1"/>
          <p:nvPr/>
        </p:nvSpPr>
        <p:spPr>
          <a:xfrm>
            <a:off x="2465300" y="591104"/>
            <a:ext cx="2072130" cy="141705"/>
          </a:xfrm>
          <a:prstGeom prst="rect">
            <a:avLst/>
          </a:prstGeom>
        </p:spPr>
        <p:txBody>
          <a:bodyPr vert="horz" wrap="square" lIns="0" tIns="0" rIns="0" bIns="0" rtlCol="0">
            <a:spAutoFit/>
          </a:bodyPr>
          <a:lstStyle/>
          <a:p>
            <a:pPr marL="8664"/>
            <a:r>
              <a:rPr sz="921" b="1" spc="27" dirty="0">
                <a:solidFill>
                  <a:srgbClr val="050505"/>
                </a:solidFill>
                <a:latin typeface="Arial"/>
                <a:cs typeface="Arial"/>
              </a:rPr>
              <a:t>Summary</a:t>
            </a:r>
            <a:r>
              <a:rPr sz="921" b="1" spc="85" dirty="0">
                <a:solidFill>
                  <a:srgbClr val="050505"/>
                </a:solidFill>
                <a:latin typeface="Arial"/>
                <a:cs typeface="Arial"/>
              </a:rPr>
              <a:t> </a:t>
            </a:r>
            <a:r>
              <a:rPr sz="921" b="1" spc="51" dirty="0">
                <a:solidFill>
                  <a:srgbClr val="050505"/>
                </a:solidFill>
                <a:latin typeface="Arial"/>
                <a:cs typeface="Arial"/>
              </a:rPr>
              <a:t>-</a:t>
            </a:r>
            <a:r>
              <a:rPr sz="921" b="1" spc="102" dirty="0">
                <a:solidFill>
                  <a:srgbClr val="050505"/>
                </a:solidFill>
                <a:latin typeface="Arial"/>
                <a:cs typeface="Arial"/>
              </a:rPr>
              <a:t> </a:t>
            </a:r>
            <a:r>
              <a:rPr sz="921" b="1" spc="20" dirty="0">
                <a:solidFill>
                  <a:srgbClr val="050505"/>
                </a:solidFill>
                <a:latin typeface="Arial"/>
                <a:cs typeface="Arial"/>
              </a:rPr>
              <a:t>Req</a:t>
            </a:r>
            <a:r>
              <a:rPr sz="921" b="1" spc="17" dirty="0">
                <a:solidFill>
                  <a:srgbClr val="050505"/>
                </a:solidFill>
                <a:latin typeface="Arial"/>
                <a:cs typeface="Arial"/>
              </a:rPr>
              <a:t>u</a:t>
            </a:r>
            <a:r>
              <a:rPr sz="921" b="1" spc="-27" dirty="0">
                <a:solidFill>
                  <a:srgbClr val="212121"/>
                </a:solidFill>
                <a:latin typeface="Arial"/>
                <a:cs typeface="Arial"/>
              </a:rPr>
              <a:t>i</a:t>
            </a:r>
            <a:r>
              <a:rPr sz="921" b="1" spc="-7" dirty="0">
                <a:solidFill>
                  <a:srgbClr val="050505"/>
                </a:solidFill>
                <a:latin typeface="Arial"/>
                <a:cs typeface="Arial"/>
              </a:rPr>
              <a:t>s</a:t>
            </a:r>
            <a:r>
              <a:rPr sz="921" b="1" spc="-44" dirty="0">
                <a:solidFill>
                  <a:srgbClr val="050505"/>
                </a:solidFill>
                <a:latin typeface="Arial"/>
                <a:cs typeface="Arial"/>
              </a:rPr>
              <a:t>i</a:t>
            </a:r>
            <a:r>
              <a:rPr sz="921" b="1" spc="78" dirty="0">
                <a:solidFill>
                  <a:srgbClr val="050505"/>
                </a:solidFill>
                <a:latin typeface="Arial"/>
                <a:cs typeface="Arial"/>
              </a:rPr>
              <a:t>t</a:t>
            </a:r>
            <a:r>
              <a:rPr sz="921" b="1" spc="44" dirty="0">
                <a:solidFill>
                  <a:srgbClr val="050505"/>
                </a:solidFill>
                <a:latin typeface="Arial"/>
                <a:cs typeface="Arial"/>
              </a:rPr>
              <a:t>i</a:t>
            </a:r>
            <a:r>
              <a:rPr sz="921" b="1" spc="85" dirty="0">
                <a:solidFill>
                  <a:srgbClr val="050505"/>
                </a:solidFill>
                <a:latin typeface="Arial"/>
                <a:cs typeface="Arial"/>
              </a:rPr>
              <a:t>o</a:t>
            </a:r>
            <a:r>
              <a:rPr sz="921" b="1" spc="58" dirty="0">
                <a:solidFill>
                  <a:srgbClr val="212121"/>
                </a:solidFill>
                <a:latin typeface="Arial"/>
                <a:cs typeface="Arial"/>
              </a:rPr>
              <a:t>n</a:t>
            </a:r>
            <a:r>
              <a:rPr sz="921" b="1" spc="3" dirty="0">
                <a:solidFill>
                  <a:srgbClr val="212121"/>
                </a:solidFill>
                <a:latin typeface="Arial"/>
                <a:cs typeface="Arial"/>
              </a:rPr>
              <a:t> </a:t>
            </a:r>
            <a:r>
              <a:rPr sz="921" b="1" spc="7" dirty="0">
                <a:solidFill>
                  <a:srgbClr val="050505"/>
                </a:solidFill>
                <a:latin typeface="Arial"/>
                <a:cs typeface="Arial"/>
              </a:rPr>
              <a:t>1</a:t>
            </a:r>
            <a:r>
              <a:rPr sz="921" b="1" spc="82" dirty="0">
                <a:solidFill>
                  <a:srgbClr val="050505"/>
                </a:solidFill>
                <a:latin typeface="Arial"/>
                <a:cs typeface="Arial"/>
              </a:rPr>
              <a:t>04685</a:t>
            </a:r>
            <a:r>
              <a:rPr sz="921" b="1" spc="-14" dirty="0">
                <a:solidFill>
                  <a:srgbClr val="050505"/>
                </a:solidFill>
                <a:latin typeface="Arial"/>
                <a:cs typeface="Arial"/>
              </a:rPr>
              <a:t>1</a:t>
            </a:r>
            <a:r>
              <a:rPr sz="921" b="1" spc="61" dirty="0">
                <a:solidFill>
                  <a:srgbClr val="050505"/>
                </a:solidFill>
                <a:latin typeface="Arial"/>
                <a:cs typeface="Arial"/>
              </a:rPr>
              <a:t>90</a:t>
            </a:r>
            <a:endParaRPr sz="921" dirty="0">
              <a:latin typeface="Arial"/>
              <a:cs typeface="Arial"/>
            </a:endParaRPr>
          </a:p>
        </p:txBody>
      </p:sp>
      <p:sp>
        <p:nvSpPr>
          <p:cNvPr id="16" name="object 16"/>
          <p:cNvSpPr txBox="1"/>
          <p:nvPr/>
        </p:nvSpPr>
        <p:spPr>
          <a:xfrm>
            <a:off x="3005968" y="902647"/>
            <a:ext cx="861691" cy="775084"/>
          </a:xfrm>
          <a:prstGeom prst="rect">
            <a:avLst/>
          </a:prstGeom>
        </p:spPr>
        <p:txBody>
          <a:bodyPr vert="horz" wrap="square" lIns="0" tIns="0" rIns="0" bIns="0" rtlCol="0">
            <a:spAutoFit/>
          </a:bodyPr>
          <a:lstStyle/>
          <a:p>
            <a:pPr marR="489513" algn="ctr"/>
            <a:r>
              <a:rPr sz="682" b="1" spc="-44" dirty="0">
                <a:solidFill>
                  <a:srgbClr val="050505"/>
                </a:solidFill>
                <a:latin typeface="Arial"/>
                <a:cs typeface="Arial"/>
              </a:rPr>
              <a:t>G</a:t>
            </a:r>
            <a:r>
              <a:rPr sz="682" b="1" spc="41" dirty="0">
                <a:solidFill>
                  <a:srgbClr val="212121"/>
                </a:solidFill>
                <a:latin typeface="Arial"/>
                <a:cs typeface="Arial"/>
              </a:rPr>
              <a:t>e</a:t>
            </a:r>
            <a:r>
              <a:rPr sz="682" b="1" spc="3" dirty="0">
                <a:solidFill>
                  <a:srgbClr val="050505"/>
                </a:solidFill>
                <a:latin typeface="Arial"/>
                <a:cs typeface="Arial"/>
              </a:rPr>
              <a:t>n</a:t>
            </a:r>
            <a:r>
              <a:rPr sz="682" b="1" spc="10" dirty="0">
                <a:solidFill>
                  <a:srgbClr val="212121"/>
                </a:solidFill>
                <a:latin typeface="Arial"/>
                <a:cs typeface="Arial"/>
              </a:rPr>
              <a:t>e</a:t>
            </a:r>
            <a:r>
              <a:rPr sz="682" b="1" spc="27" dirty="0">
                <a:solidFill>
                  <a:srgbClr val="050505"/>
                </a:solidFill>
                <a:latin typeface="Arial"/>
                <a:cs typeface="Arial"/>
              </a:rPr>
              <a:t>r</a:t>
            </a:r>
            <a:r>
              <a:rPr sz="682" b="1" spc="10" dirty="0">
                <a:solidFill>
                  <a:srgbClr val="212121"/>
                </a:solidFill>
                <a:latin typeface="Arial"/>
                <a:cs typeface="Arial"/>
              </a:rPr>
              <a:t>a</a:t>
            </a:r>
            <a:r>
              <a:rPr sz="682" b="1" spc="136" dirty="0">
                <a:solidFill>
                  <a:srgbClr val="050505"/>
                </a:solidFill>
                <a:latin typeface="Arial"/>
                <a:cs typeface="Arial"/>
              </a:rPr>
              <a:t>l</a:t>
            </a:r>
            <a:endParaRPr sz="682" dirty="0">
              <a:latin typeface="Arial"/>
              <a:cs typeface="Arial"/>
            </a:endParaRPr>
          </a:p>
          <a:p>
            <a:pPr marL="116530" marR="3466" indent="120429">
              <a:lnSpc>
                <a:spcPct val="128899"/>
              </a:lnSpc>
              <a:spcBef>
                <a:spcPts val="313"/>
              </a:spcBef>
            </a:pPr>
            <a:r>
              <a:rPr sz="614" spc="14" dirty="0">
                <a:solidFill>
                  <a:srgbClr val="212121"/>
                </a:solidFill>
                <a:latin typeface="Arial"/>
                <a:cs typeface="Arial"/>
              </a:rPr>
              <a:t>Pend</a:t>
            </a:r>
            <a:r>
              <a:rPr sz="614" spc="7" dirty="0">
                <a:solidFill>
                  <a:srgbClr val="212121"/>
                </a:solidFill>
                <a:latin typeface="Arial"/>
                <a:cs typeface="Arial"/>
              </a:rPr>
              <a:t>i</a:t>
            </a:r>
            <a:r>
              <a:rPr sz="614" spc="41" dirty="0">
                <a:solidFill>
                  <a:srgbClr val="212121"/>
                </a:solidFill>
                <a:latin typeface="Arial"/>
                <a:cs typeface="Arial"/>
              </a:rPr>
              <a:t>ng</a:t>
            </a:r>
            <a:r>
              <a:rPr sz="614" spc="20" dirty="0">
                <a:solidFill>
                  <a:srgbClr val="212121"/>
                </a:solidFill>
                <a:latin typeface="Arial"/>
                <a:cs typeface="Arial"/>
              </a:rPr>
              <a:t> </a:t>
            </a:r>
            <a:r>
              <a:rPr sz="614" spc="-10" dirty="0">
                <a:solidFill>
                  <a:srgbClr val="6E6E6E"/>
                </a:solidFill>
                <a:latin typeface="Arial"/>
                <a:cs typeface="Arial"/>
              </a:rPr>
              <a:t>Departmen</a:t>
            </a:r>
            <a:r>
              <a:rPr sz="614" spc="3" dirty="0">
                <a:solidFill>
                  <a:srgbClr val="505050"/>
                </a:solidFill>
                <a:latin typeface="Arial"/>
                <a:cs typeface="Arial"/>
              </a:rPr>
              <a:t>t</a:t>
            </a:r>
            <a:r>
              <a:rPr sz="614" spc="14" dirty="0">
                <a:solidFill>
                  <a:srgbClr val="505050"/>
                </a:solidFill>
                <a:latin typeface="Arial"/>
                <a:cs typeface="Arial"/>
              </a:rPr>
              <a:t> </a:t>
            </a:r>
            <a:r>
              <a:rPr sz="614" spc="-14" dirty="0">
                <a:solidFill>
                  <a:srgbClr val="6E6E6E"/>
                </a:solidFill>
                <a:latin typeface="Arial"/>
                <a:cs typeface="Arial"/>
              </a:rPr>
              <a:t>Approva</a:t>
            </a:r>
            <a:r>
              <a:rPr sz="614" spc="-75" dirty="0">
                <a:solidFill>
                  <a:srgbClr val="6E6E6E"/>
                </a:solidFill>
                <a:latin typeface="Arial"/>
                <a:cs typeface="Arial"/>
              </a:rPr>
              <a:t> </a:t>
            </a:r>
            <a:r>
              <a:rPr sz="614" spc="24" dirty="0">
                <a:solidFill>
                  <a:srgbClr val="505050"/>
                </a:solidFill>
                <a:latin typeface="Arial"/>
                <a:cs typeface="Arial"/>
              </a:rPr>
              <a:t>l</a:t>
            </a:r>
            <a:r>
              <a:rPr sz="614" spc="31" dirty="0">
                <a:solidFill>
                  <a:srgbClr val="505050"/>
                </a:solidFill>
                <a:latin typeface="Arial"/>
                <a:cs typeface="Arial"/>
              </a:rPr>
              <a:t> </a:t>
            </a:r>
            <a:r>
              <a:rPr sz="614" spc="61" dirty="0">
                <a:solidFill>
                  <a:srgbClr val="212121"/>
                </a:solidFill>
                <a:latin typeface="Arial"/>
                <a:cs typeface="Arial"/>
              </a:rPr>
              <a:t>6/2</a:t>
            </a:r>
            <a:r>
              <a:rPr sz="614" spc="-75" dirty="0">
                <a:solidFill>
                  <a:srgbClr val="212121"/>
                </a:solidFill>
                <a:latin typeface="Arial"/>
                <a:cs typeface="Arial"/>
              </a:rPr>
              <a:t>1</a:t>
            </a:r>
            <a:r>
              <a:rPr sz="614" spc="61" dirty="0">
                <a:solidFill>
                  <a:srgbClr val="212121"/>
                </a:solidFill>
                <a:latin typeface="Arial"/>
                <a:cs typeface="Arial"/>
              </a:rPr>
              <a:t>/20</a:t>
            </a:r>
            <a:r>
              <a:rPr sz="614" spc="-7" dirty="0">
                <a:solidFill>
                  <a:srgbClr val="212121"/>
                </a:solidFill>
                <a:latin typeface="Arial"/>
                <a:cs typeface="Arial"/>
              </a:rPr>
              <a:t>1</a:t>
            </a:r>
            <a:r>
              <a:rPr sz="614" spc="38" dirty="0">
                <a:solidFill>
                  <a:srgbClr val="212121"/>
                </a:solidFill>
                <a:latin typeface="Arial"/>
                <a:cs typeface="Arial"/>
              </a:rPr>
              <a:t>8</a:t>
            </a:r>
            <a:r>
              <a:rPr sz="614" spc="-27" dirty="0">
                <a:solidFill>
                  <a:srgbClr val="212121"/>
                </a:solidFill>
                <a:latin typeface="Arial"/>
                <a:cs typeface="Arial"/>
              </a:rPr>
              <a:t> </a:t>
            </a:r>
            <a:r>
              <a:rPr sz="614" spc="10" dirty="0">
                <a:solidFill>
                  <a:srgbClr val="212121"/>
                </a:solidFill>
                <a:latin typeface="Arial"/>
                <a:cs typeface="Arial"/>
              </a:rPr>
              <a:t>9</a:t>
            </a:r>
            <a:r>
              <a:rPr sz="614" spc="-38" dirty="0">
                <a:solidFill>
                  <a:srgbClr val="212121"/>
                </a:solidFill>
                <a:latin typeface="Arial"/>
                <a:cs typeface="Arial"/>
              </a:rPr>
              <a:t>:</a:t>
            </a:r>
            <a:r>
              <a:rPr sz="614" spc="27" dirty="0">
                <a:solidFill>
                  <a:srgbClr val="212121"/>
                </a:solidFill>
                <a:latin typeface="Arial"/>
                <a:cs typeface="Arial"/>
              </a:rPr>
              <a:t>02</a:t>
            </a:r>
            <a:r>
              <a:rPr sz="614" spc="7" dirty="0">
                <a:solidFill>
                  <a:srgbClr val="212121"/>
                </a:solidFill>
                <a:latin typeface="Arial"/>
                <a:cs typeface="Arial"/>
              </a:rPr>
              <a:t> </a:t>
            </a:r>
            <a:r>
              <a:rPr sz="614" spc="44" dirty="0">
                <a:solidFill>
                  <a:srgbClr val="212121"/>
                </a:solidFill>
                <a:latin typeface="Arial"/>
                <a:cs typeface="Arial"/>
              </a:rPr>
              <a:t>AM</a:t>
            </a:r>
            <a:endParaRPr sz="614" dirty="0">
              <a:latin typeface="Arial"/>
              <a:cs typeface="Arial"/>
            </a:endParaRPr>
          </a:p>
          <a:p>
            <a:pPr marL="116530">
              <a:spcBef>
                <a:spcPts val="310"/>
              </a:spcBef>
            </a:pPr>
            <a:r>
              <a:rPr sz="614" spc="38" dirty="0">
                <a:solidFill>
                  <a:srgbClr val="212121"/>
                </a:solidFill>
                <a:latin typeface="Arial"/>
                <a:cs typeface="Arial"/>
              </a:rPr>
              <a:t>2</a:t>
            </a:r>
            <a:r>
              <a:rPr sz="614" spc="31" dirty="0">
                <a:solidFill>
                  <a:srgbClr val="212121"/>
                </a:solidFill>
                <a:latin typeface="Arial"/>
                <a:cs typeface="Arial"/>
              </a:rPr>
              <a:t>0</a:t>
            </a:r>
            <a:r>
              <a:rPr sz="614" spc="-17" dirty="0">
                <a:solidFill>
                  <a:srgbClr val="212121"/>
                </a:solidFill>
                <a:latin typeface="Arial"/>
                <a:cs typeface="Arial"/>
              </a:rPr>
              <a:t>1</a:t>
            </a:r>
            <a:r>
              <a:rPr sz="614" spc="51" dirty="0">
                <a:solidFill>
                  <a:srgbClr val="212121"/>
                </a:solidFill>
                <a:latin typeface="Arial"/>
                <a:cs typeface="Arial"/>
              </a:rPr>
              <a:t>8</a:t>
            </a:r>
            <a:r>
              <a:rPr sz="614" spc="20" dirty="0">
                <a:solidFill>
                  <a:srgbClr val="505050"/>
                </a:solidFill>
                <a:latin typeface="Arial"/>
                <a:cs typeface="Arial"/>
              </a:rPr>
              <a:t>-</a:t>
            </a:r>
            <a:r>
              <a:rPr sz="614" spc="24" dirty="0">
                <a:solidFill>
                  <a:srgbClr val="212121"/>
                </a:solidFill>
                <a:latin typeface="Arial"/>
                <a:cs typeface="Arial"/>
              </a:rPr>
              <a:t>0</a:t>
            </a:r>
            <a:r>
              <a:rPr sz="614" spc="44" dirty="0">
                <a:solidFill>
                  <a:srgbClr val="212121"/>
                </a:solidFill>
                <a:latin typeface="Arial"/>
                <a:cs typeface="Arial"/>
              </a:rPr>
              <a:t>6</a:t>
            </a:r>
            <a:r>
              <a:rPr sz="614" spc="51" dirty="0">
                <a:solidFill>
                  <a:srgbClr val="050505"/>
                </a:solidFill>
                <a:latin typeface="Arial"/>
                <a:cs typeface="Arial"/>
              </a:rPr>
              <a:t>-</a:t>
            </a:r>
            <a:r>
              <a:rPr sz="614" spc="-17" dirty="0">
                <a:solidFill>
                  <a:srgbClr val="212121"/>
                </a:solidFill>
                <a:latin typeface="Arial"/>
                <a:cs typeface="Arial"/>
              </a:rPr>
              <a:t>1</a:t>
            </a:r>
            <a:r>
              <a:rPr sz="614" spc="38" dirty="0">
                <a:solidFill>
                  <a:srgbClr val="212121"/>
                </a:solidFill>
                <a:latin typeface="Arial"/>
                <a:cs typeface="Arial"/>
              </a:rPr>
              <a:t>8</a:t>
            </a:r>
            <a:r>
              <a:rPr sz="614" spc="7" dirty="0">
                <a:solidFill>
                  <a:srgbClr val="212121"/>
                </a:solidFill>
                <a:latin typeface="Arial"/>
                <a:cs typeface="Arial"/>
              </a:rPr>
              <a:t> </a:t>
            </a:r>
            <a:r>
              <a:rPr sz="614" spc="24" dirty="0">
                <a:solidFill>
                  <a:srgbClr val="212121"/>
                </a:solidFill>
                <a:latin typeface="Arial"/>
                <a:cs typeface="Arial"/>
              </a:rPr>
              <a:t>l</a:t>
            </a:r>
            <a:r>
              <a:rPr sz="614" spc="31" dirty="0">
                <a:solidFill>
                  <a:srgbClr val="212121"/>
                </a:solidFill>
                <a:latin typeface="Arial"/>
                <a:cs typeface="Arial"/>
              </a:rPr>
              <a:t>rb76</a:t>
            </a:r>
            <a:endParaRPr sz="614" dirty="0">
              <a:latin typeface="Arial"/>
              <a:cs typeface="Arial"/>
            </a:endParaRPr>
          </a:p>
          <a:p>
            <a:pPr marL="116530">
              <a:spcBef>
                <a:spcPts val="276"/>
              </a:spcBef>
            </a:pPr>
            <a:r>
              <a:rPr sz="614" spc="51" dirty="0">
                <a:solidFill>
                  <a:srgbClr val="212121"/>
                </a:solidFill>
                <a:latin typeface="Arial"/>
                <a:cs typeface="Arial"/>
              </a:rPr>
              <a:t>0</a:t>
            </a:r>
            <a:r>
              <a:rPr sz="614" spc="273" dirty="0">
                <a:solidFill>
                  <a:srgbClr val="212121"/>
                </a:solidFill>
                <a:latin typeface="Arial"/>
                <a:cs typeface="Arial"/>
              </a:rPr>
              <a:t>1</a:t>
            </a:r>
            <a:endParaRPr sz="614" dirty="0">
              <a:latin typeface="Arial"/>
              <a:cs typeface="Arial"/>
            </a:endParaRPr>
          </a:p>
        </p:txBody>
      </p:sp>
      <p:sp>
        <p:nvSpPr>
          <p:cNvPr id="17" name="object 17"/>
          <p:cNvSpPr txBox="1"/>
          <p:nvPr/>
        </p:nvSpPr>
        <p:spPr>
          <a:xfrm>
            <a:off x="4370117" y="910965"/>
            <a:ext cx="405935" cy="104965"/>
          </a:xfrm>
          <a:prstGeom prst="rect">
            <a:avLst/>
          </a:prstGeom>
        </p:spPr>
        <p:txBody>
          <a:bodyPr vert="horz" wrap="square" lIns="0" tIns="0" rIns="0" bIns="0" rtlCol="0">
            <a:spAutoFit/>
          </a:bodyPr>
          <a:lstStyle/>
          <a:p>
            <a:pPr marL="8664"/>
            <a:r>
              <a:rPr sz="682" b="1" spc="17" dirty="0">
                <a:solidFill>
                  <a:srgbClr val="050505"/>
                </a:solidFill>
                <a:latin typeface="Arial"/>
                <a:cs typeface="Arial"/>
              </a:rPr>
              <a:t>Shipping</a:t>
            </a:r>
            <a:endParaRPr sz="682" dirty="0">
              <a:latin typeface="Arial"/>
              <a:cs typeface="Arial"/>
            </a:endParaRPr>
          </a:p>
        </p:txBody>
      </p:sp>
      <p:sp>
        <p:nvSpPr>
          <p:cNvPr id="18" name="object 18"/>
          <p:cNvSpPr txBox="1"/>
          <p:nvPr/>
        </p:nvSpPr>
        <p:spPr>
          <a:xfrm>
            <a:off x="2481934" y="1076027"/>
            <a:ext cx="245207" cy="94513"/>
          </a:xfrm>
          <a:prstGeom prst="rect">
            <a:avLst/>
          </a:prstGeom>
        </p:spPr>
        <p:txBody>
          <a:bodyPr vert="horz" wrap="square" lIns="0" tIns="0" rIns="0" bIns="0" rtlCol="0">
            <a:spAutoFit/>
          </a:bodyPr>
          <a:lstStyle/>
          <a:p>
            <a:pPr marL="8664"/>
            <a:r>
              <a:rPr sz="614" spc="7" dirty="0">
                <a:solidFill>
                  <a:srgbClr val="212121"/>
                </a:solidFill>
                <a:latin typeface="Arial"/>
                <a:cs typeface="Arial"/>
              </a:rPr>
              <a:t>Status</a:t>
            </a:r>
            <a:endParaRPr sz="614" dirty="0">
              <a:latin typeface="Arial"/>
              <a:cs typeface="Arial"/>
            </a:endParaRPr>
          </a:p>
        </p:txBody>
      </p:sp>
      <p:sp>
        <p:nvSpPr>
          <p:cNvPr id="19" name="object 19"/>
          <p:cNvSpPr txBox="1"/>
          <p:nvPr/>
        </p:nvSpPr>
        <p:spPr>
          <a:xfrm>
            <a:off x="3900149" y="1071870"/>
            <a:ext cx="866456" cy="214674"/>
          </a:xfrm>
          <a:prstGeom prst="rect">
            <a:avLst/>
          </a:prstGeom>
        </p:spPr>
        <p:txBody>
          <a:bodyPr vert="horz" wrap="square" lIns="0" tIns="0" rIns="0" bIns="0" rtlCol="0">
            <a:spAutoFit/>
          </a:bodyPr>
          <a:lstStyle/>
          <a:p>
            <a:pPr marL="8664"/>
            <a:r>
              <a:rPr sz="614" b="1" dirty="0">
                <a:solidFill>
                  <a:srgbClr val="050505"/>
                </a:solidFill>
                <a:latin typeface="Arial"/>
                <a:cs typeface="Arial"/>
              </a:rPr>
              <a:t>Sh</a:t>
            </a:r>
            <a:r>
              <a:rPr sz="614" b="1" spc="-14" dirty="0">
                <a:solidFill>
                  <a:srgbClr val="050505"/>
                </a:solidFill>
                <a:latin typeface="Arial"/>
                <a:cs typeface="Arial"/>
              </a:rPr>
              <a:t>i</a:t>
            </a:r>
            <a:r>
              <a:rPr sz="614" b="1" spc="51" dirty="0">
                <a:solidFill>
                  <a:srgbClr val="050505"/>
                </a:solidFill>
                <a:latin typeface="Arial"/>
                <a:cs typeface="Arial"/>
              </a:rPr>
              <a:t>p</a:t>
            </a:r>
            <a:r>
              <a:rPr sz="614" b="1" spc="-41" dirty="0">
                <a:solidFill>
                  <a:srgbClr val="050505"/>
                </a:solidFill>
                <a:latin typeface="Arial"/>
                <a:cs typeface="Arial"/>
              </a:rPr>
              <a:t> </a:t>
            </a:r>
            <a:r>
              <a:rPr sz="614" b="1" spc="48" dirty="0">
                <a:solidFill>
                  <a:srgbClr val="050505"/>
                </a:solidFill>
                <a:latin typeface="Arial"/>
                <a:cs typeface="Arial"/>
              </a:rPr>
              <a:t>T</a:t>
            </a:r>
            <a:r>
              <a:rPr sz="614" b="1" spc="65" dirty="0">
                <a:solidFill>
                  <a:srgbClr val="212121"/>
                </a:solidFill>
                <a:latin typeface="Arial"/>
                <a:cs typeface="Arial"/>
              </a:rPr>
              <a:t>o</a:t>
            </a:r>
            <a:endParaRPr sz="614" dirty="0">
              <a:latin typeface="Arial"/>
              <a:cs typeface="Arial"/>
            </a:endParaRPr>
          </a:p>
          <a:p>
            <a:pPr marL="20793">
              <a:spcBef>
                <a:spcPts val="181"/>
              </a:spcBef>
            </a:pPr>
            <a:r>
              <a:rPr sz="614" spc="44" dirty="0">
                <a:solidFill>
                  <a:srgbClr val="212121"/>
                </a:solidFill>
                <a:latin typeface="Arial"/>
                <a:cs typeface="Arial"/>
              </a:rPr>
              <a:t>Attn</a:t>
            </a:r>
            <a:r>
              <a:rPr sz="614" spc="188" dirty="0">
                <a:solidFill>
                  <a:srgbClr val="212121"/>
                </a:solidFill>
                <a:latin typeface="Arial"/>
                <a:cs typeface="Arial"/>
              </a:rPr>
              <a:t>:</a:t>
            </a:r>
            <a:r>
              <a:rPr sz="614" dirty="0">
                <a:solidFill>
                  <a:srgbClr val="212121"/>
                </a:solidFill>
                <a:latin typeface="Arial"/>
                <a:cs typeface="Arial"/>
              </a:rPr>
              <a:t>Leslie</a:t>
            </a:r>
            <a:r>
              <a:rPr sz="614" spc="10" dirty="0">
                <a:solidFill>
                  <a:srgbClr val="212121"/>
                </a:solidFill>
                <a:latin typeface="Arial"/>
                <a:cs typeface="Arial"/>
              </a:rPr>
              <a:t> </a:t>
            </a:r>
            <a:r>
              <a:rPr sz="614" spc="17" dirty="0">
                <a:solidFill>
                  <a:srgbClr val="212121"/>
                </a:solidFill>
                <a:latin typeface="Arial"/>
                <a:cs typeface="Arial"/>
              </a:rPr>
              <a:t>Standridge</a:t>
            </a:r>
            <a:endParaRPr sz="614" dirty="0">
              <a:latin typeface="Arial"/>
              <a:cs typeface="Arial"/>
            </a:endParaRPr>
          </a:p>
        </p:txBody>
      </p:sp>
      <p:sp>
        <p:nvSpPr>
          <p:cNvPr id="20" name="object 20"/>
          <p:cNvSpPr txBox="1"/>
          <p:nvPr/>
        </p:nvSpPr>
        <p:spPr>
          <a:xfrm>
            <a:off x="3920947" y="1307367"/>
            <a:ext cx="1652765" cy="115416"/>
          </a:xfrm>
          <a:prstGeom prst="rect">
            <a:avLst/>
          </a:prstGeom>
        </p:spPr>
        <p:txBody>
          <a:bodyPr vert="horz" wrap="square" lIns="0" tIns="0" rIns="0" bIns="0" rtlCol="0">
            <a:spAutoFit/>
          </a:bodyPr>
          <a:lstStyle/>
          <a:p>
            <a:pPr marL="8664"/>
            <a:r>
              <a:rPr sz="921" spc="35" baseline="6172" dirty="0">
                <a:solidFill>
                  <a:srgbClr val="212121"/>
                </a:solidFill>
                <a:latin typeface="Arial"/>
                <a:cs typeface="Arial"/>
              </a:rPr>
              <a:t>Dept</a:t>
            </a:r>
            <a:r>
              <a:rPr sz="921" spc="-56" baseline="6172" dirty="0">
                <a:solidFill>
                  <a:srgbClr val="212121"/>
                </a:solidFill>
                <a:latin typeface="Arial"/>
                <a:cs typeface="Arial"/>
              </a:rPr>
              <a:t>.</a:t>
            </a:r>
            <a:r>
              <a:rPr sz="921" spc="143" baseline="6172" dirty="0">
                <a:solidFill>
                  <a:srgbClr val="212121"/>
                </a:solidFill>
                <a:latin typeface="Arial"/>
                <a:cs typeface="Arial"/>
              </a:rPr>
              <a:t>:</a:t>
            </a:r>
            <a:r>
              <a:rPr sz="921" spc="-122" baseline="6172" dirty="0">
                <a:solidFill>
                  <a:srgbClr val="212121"/>
                </a:solidFill>
                <a:latin typeface="Arial"/>
                <a:cs typeface="Arial"/>
              </a:rPr>
              <a:t> </a:t>
            </a:r>
            <a:r>
              <a:rPr sz="921" spc="66" baseline="6172" dirty="0">
                <a:solidFill>
                  <a:srgbClr val="212121"/>
                </a:solidFill>
                <a:latin typeface="Arial"/>
                <a:cs typeface="Arial"/>
              </a:rPr>
              <a:t>571</a:t>
            </a:r>
            <a:r>
              <a:rPr sz="921" spc="-128" baseline="6172" dirty="0">
                <a:solidFill>
                  <a:srgbClr val="212121"/>
                </a:solidFill>
                <a:latin typeface="Arial"/>
                <a:cs typeface="Arial"/>
              </a:rPr>
              <a:t> </a:t>
            </a:r>
            <a:r>
              <a:rPr sz="921" spc="46" baseline="6172" dirty="0">
                <a:solidFill>
                  <a:srgbClr val="212121"/>
                </a:solidFill>
                <a:latin typeface="Arial"/>
                <a:cs typeface="Arial"/>
              </a:rPr>
              <a:t>-</a:t>
            </a:r>
            <a:r>
              <a:rPr sz="921" spc="71" baseline="6172" dirty="0">
                <a:solidFill>
                  <a:srgbClr val="212121"/>
                </a:solidFill>
                <a:latin typeface="Arial"/>
                <a:cs typeface="Arial"/>
              </a:rPr>
              <a:t> </a:t>
            </a:r>
            <a:r>
              <a:rPr sz="921" spc="-10" baseline="6172" dirty="0">
                <a:solidFill>
                  <a:srgbClr val="212121"/>
                </a:solidFill>
                <a:latin typeface="Arial"/>
                <a:cs typeface="Arial"/>
              </a:rPr>
              <a:t>PHARMACEUT</a:t>
            </a:r>
            <a:r>
              <a:rPr sz="921" spc="-56" baseline="6172" dirty="0">
                <a:solidFill>
                  <a:srgbClr val="212121"/>
                </a:solidFill>
                <a:latin typeface="Arial"/>
                <a:cs typeface="Arial"/>
              </a:rPr>
              <a:t>I</a:t>
            </a:r>
            <a:r>
              <a:rPr sz="921" spc="-15" baseline="6172" dirty="0">
                <a:solidFill>
                  <a:srgbClr val="212121"/>
                </a:solidFill>
                <a:latin typeface="Arial"/>
                <a:cs typeface="Arial"/>
              </a:rPr>
              <a:t>CAL</a:t>
            </a:r>
            <a:r>
              <a:rPr sz="921" spc="51" baseline="6172" dirty="0">
                <a:solidFill>
                  <a:srgbClr val="212121"/>
                </a:solidFill>
                <a:latin typeface="Arial"/>
                <a:cs typeface="Arial"/>
              </a:rPr>
              <a:t> </a:t>
            </a:r>
            <a:r>
              <a:rPr sz="972" spc="153" baseline="5847" dirty="0">
                <a:solidFill>
                  <a:srgbClr val="212121"/>
                </a:solidFill>
                <a:latin typeface="Arial"/>
                <a:cs typeface="Arial"/>
              </a:rPr>
              <a:t>&amp;</a:t>
            </a:r>
            <a:r>
              <a:rPr sz="972" baseline="5847" dirty="0">
                <a:solidFill>
                  <a:srgbClr val="212121"/>
                </a:solidFill>
                <a:latin typeface="Arial"/>
                <a:cs typeface="Arial"/>
              </a:rPr>
              <a:t> </a:t>
            </a:r>
            <a:r>
              <a:rPr sz="972" spc="128" baseline="5847" dirty="0">
                <a:solidFill>
                  <a:srgbClr val="212121"/>
                </a:solidFill>
                <a:latin typeface="Arial"/>
                <a:cs typeface="Arial"/>
              </a:rPr>
              <a:t> </a:t>
            </a:r>
            <a:r>
              <a:rPr sz="750" spc="-92" dirty="0">
                <a:solidFill>
                  <a:srgbClr val="C8C8CA"/>
                </a:solidFill>
                <a:latin typeface="Arial"/>
                <a:cs typeface="Arial"/>
              </a:rPr>
              <a:t>I</a:t>
            </a:r>
            <a:r>
              <a:rPr sz="750" spc="-38" dirty="0">
                <a:solidFill>
                  <a:srgbClr val="C8C8CA"/>
                </a:solidFill>
                <a:latin typeface="Arial"/>
                <a:cs typeface="Arial"/>
              </a:rPr>
              <a:t>I</a:t>
            </a:r>
            <a:r>
              <a:rPr sz="921" spc="35" baseline="9259" dirty="0">
                <a:solidFill>
                  <a:srgbClr val="212121"/>
                </a:solidFill>
                <a:latin typeface="Arial"/>
                <a:cs typeface="Arial"/>
              </a:rPr>
              <a:t>RM</a:t>
            </a:r>
            <a:r>
              <a:rPr sz="921" spc="5" baseline="9259" dirty="0">
                <a:solidFill>
                  <a:srgbClr val="212121"/>
                </a:solidFill>
                <a:latin typeface="Arial"/>
                <a:cs typeface="Arial"/>
              </a:rPr>
              <a:t> </a:t>
            </a:r>
            <a:r>
              <a:rPr sz="921" spc="15" baseline="9259" dirty="0">
                <a:solidFill>
                  <a:srgbClr val="212121"/>
                </a:solidFill>
                <a:latin typeface="Arial"/>
                <a:cs typeface="Arial"/>
              </a:rPr>
              <a:t>302</a:t>
            </a:r>
            <a:endParaRPr sz="921" baseline="9259" dirty="0">
              <a:latin typeface="Arial"/>
              <a:cs typeface="Arial"/>
            </a:endParaRPr>
          </a:p>
        </p:txBody>
      </p:sp>
      <p:sp>
        <p:nvSpPr>
          <p:cNvPr id="21" name="object 21"/>
          <p:cNvSpPr txBox="1"/>
          <p:nvPr/>
        </p:nvSpPr>
        <p:spPr>
          <a:xfrm>
            <a:off x="3912628" y="1446178"/>
            <a:ext cx="789775" cy="637867"/>
          </a:xfrm>
          <a:prstGeom prst="rect">
            <a:avLst/>
          </a:prstGeom>
        </p:spPr>
        <p:txBody>
          <a:bodyPr vert="horz" wrap="square" lIns="0" tIns="0" rIns="0" bIns="0" rtlCol="0">
            <a:spAutoFit/>
          </a:bodyPr>
          <a:lstStyle/>
          <a:p>
            <a:pPr marL="12563">
              <a:lnSpc>
                <a:spcPts val="678"/>
              </a:lnSpc>
            </a:pPr>
            <a:r>
              <a:rPr sz="614" spc="-14" dirty="0">
                <a:solidFill>
                  <a:srgbClr val="212121"/>
                </a:solidFill>
                <a:latin typeface="Arial"/>
                <a:cs typeface="Arial"/>
              </a:rPr>
              <a:t>B </a:t>
            </a:r>
            <a:r>
              <a:rPr sz="614" spc="10" dirty="0">
                <a:solidFill>
                  <a:srgbClr val="212121"/>
                </a:solidFill>
                <a:latin typeface="Arial"/>
                <a:cs typeface="Arial"/>
              </a:rPr>
              <a:t>OMED</a:t>
            </a:r>
            <a:r>
              <a:rPr sz="614" spc="27" dirty="0">
                <a:solidFill>
                  <a:srgbClr val="212121"/>
                </a:solidFill>
                <a:latin typeface="Arial"/>
                <a:cs typeface="Arial"/>
              </a:rPr>
              <a:t> </a:t>
            </a:r>
            <a:r>
              <a:rPr sz="614" spc="-34" dirty="0">
                <a:solidFill>
                  <a:srgbClr val="212121"/>
                </a:solidFill>
                <a:latin typeface="Arial"/>
                <a:cs typeface="Arial"/>
              </a:rPr>
              <a:t>SCIENC</a:t>
            </a:r>
            <a:endParaRPr sz="614" dirty="0">
              <a:latin typeface="Arial"/>
              <a:cs typeface="Arial"/>
            </a:endParaRPr>
          </a:p>
          <a:p>
            <a:pPr marL="12563">
              <a:lnSpc>
                <a:spcPts val="678"/>
              </a:lnSpc>
            </a:pPr>
            <a:r>
              <a:rPr sz="614" spc="24" dirty="0">
                <a:solidFill>
                  <a:srgbClr val="212121"/>
                </a:solidFill>
                <a:latin typeface="Arial"/>
                <a:cs typeface="Arial"/>
              </a:rPr>
              <a:t>Room:</a:t>
            </a:r>
            <a:r>
              <a:rPr sz="614" spc="-44" dirty="0">
                <a:solidFill>
                  <a:srgbClr val="212121"/>
                </a:solidFill>
                <a:latin typeface="Arial"/>
                <a:cs typeface="Arial"/>
              </a:rPr>
              <a:t> </a:t>
            </a:r>
            <a:r>
              <a:rPr sz="614" spc="-17" dirty="0">
                <a:solidFill>
                  <a:srgbClr val="212121"/>
                </a:solidFill>
                <a:latin typeface="Arial"/>
                <a:cs typeface="Arial"/>
              </a:rPr>
              <a:t>440PS</a:t>
            </a:r>
            <a:r>
              <a:rPr sz="614" dirty="0">
                <a:solidFill>
                  <a:srgbClr val="212121"/>
                </a:solidFill>
                <a:latin typeface="Arial"/>
                <a:cs typeface="Arial"/>
              </a:rPr>
              <a:t> </a:t>
            </a:r>
            <a:r>
              <a:rPr sz="614" spc="-82" dirty="0">
                <a:solidFill>
                  <a:srgbClr val="212121"/>
                </a:solidFill>
                <a:latin typeface="Arial"/>
                <a:cs typeface="Arial"/>
              </a:rPr>
              <a:t> </a:t>
            </a:r>
            <a:r>
              <a:rPr sz="614" spc="27" dirty="0">
                <a:solidFill>
                  <a:srgbClr val="212121"/>
                </a:solidFill>
                <a:latin typeface="Arial"/>
                <a:cs typeface="Arial"/>
              </a:rPr>
              <a:t>Dept</a:t>
            </a:r>
            <a:endParaRPr sz="614" dirty="0">
              <a:latin typeface="Arial"/>
              <a:cs typeface="Arial"/>
            </a:endParaRPr>
          </a:p>
          <a:p>
            <a:pPr marL="8664" marR="3466" indent="3899">
              <a:lnSpc>
                <a:spcPts val="887"/>
              </a:lnSpc>
              <a:spcBef>
                <a:spcPts val="51"/>
              </a:spcBef>
            </a:pPr>
            <a:r>
              <a:rPr sz="614" spc="75" dirty="0">
                <a:solidFill>
                  <a:srgbClr val="212121"/>
                </a:solidFill>
                <a:latin typeface="Arial"/>
                <a:cs typeface="Arial"/>
              </a:rPr>
              <a:t>MA</a:t>
            </a:r>
            <a:r>
              <a:rPr sz="614" spc="-38" dirty="0">
                <a:solidFill>
                  <a:srgbClr val="212121"/>
                </a:solidFill>
                <a:latin typeface="Arial"/>
                <a:cs typeface="Arial"/>
              </a:rPr>
              <a:t>I</a:t>
            </a:r>
            <a:r>
              <a:rPr sz="614" spc="17" dirty="0">
                <a:solidFill>
                  <a:srgbClr val="212121"/>
                </a:solidFill>
                <a:latin typeface="Arial"/>
                <a:cs typeface="Arial"/>
              </a:rPr>
              <a:t>L</a:t>
            </a:r>
            <a:r>
              <a:rPr sz="614" spc="-41" dirty="0">
                <a:solidFill>
                  <a:srgbClr val="212121"/>
                </a:solidFill>
                <a:latin typeface="Arial"/>
                <a:cs typeface="Arial"/>
              </a:rPr>
              <a:t> </a:t>
            </a:r>
            <a:r>
              <a:rPr sz="648" spc="58" dirty="0">
                <a:solidFill>
                  <a:srgbClr val="212121"/>
                </a:solidFill>
                <a:latin typeface="Times New Roman"/>
                <a:cs typeface="Times New Roman"/>
              </a:rPr>
              <a:t>&amp;</a:t>
            </a:r>
            <a:r>
              <a:rPr sz="648" spc="-7" dirty="0">
                <a:solidFill>
                  <a:srgbClr val="212121"/>
                </a:solidFill>
                <a:latin typeface="Times New Roman"/>
                <a:cs typeface="Times New Roman"/>
              </a:rPr>
              <a:t> </a:t>
            </a:r>
            <a:r>
              <a:rPr sz="614" spc="-34" dirty="0">
                <a:solidFill>
                  <a:srgbClr val="212121"/>
                </a:solidFill>
                <a:latin typeface="Arial"/>
                <a:cs typeface="Arial"/>
              </a:rPr>
              <a:t>RCVG</a:t>
            </a:r>
            <a:r>
              <a:rPr sz="614" spc="14" dirty="0">
                <a:solidFill>
                  <a:srgbClr val="212121"/>
                </a:solidFill>
                <a:latin typeface="Arial"/>
                <a:cs typeface="Arial"/>
              </a:rPr>
              <a:t> </a:t>
            </a:r>
            <a:r>
              <a:rPr sz="614" spc="-34" dirty="0">
                <a:solidFill>
                  <a:srgbClr val="212121"/>
                </a:solidFill>
                <a:latin typeface="Arial"/>
                <a:cs typeface="Arial"/>
              </a:rPr>
              <a:t>SVCS</a:t>
            </a:r>
            <a:r>
              <a:rPr sz="614" spc="-17" dirty="0">
                <a:solidFill>
                  <a:srgbClr val="212121"/>
                </a:solidFill>
                <a:latin typeface="Arial"/>
                <a:cs typeface="Arial"/>
              </a:rPr>
              <a:t> </a:t>
            </a:r>
            <a:r>
              <a:rPr sz="614" spc="14" dirty="0">
                <a:solidFill>
                  <a:srgbClr val="212121"/>
                </a:solidFill>
                <a:latin typeface="Arial"/>
                <a:cs typeface="Arial"/>
              </a:rPr>
              <a:t>4435</a:t>
            </a:r>
            <a:r>
              <a:rPr sz="614" spc="44" dirty="0">
                <a:solidFill>
                  <a:srgbClr val="212121"/>
                </a:solidFill>
                <a:latin typeface="Arial"/>
                <a:cs typeface="Arial"/>
              </a:rPr>
              <a:t> </a:t>
            </a:r>
            <a:r>
              <a:rPr sz="614" spc="-7" dirty="0">
                <a:solidFill>
                  <a:srgbClr val="212121"/>
                </a:solidFill>
                <a:latin typeface="Arial"/>
                <a:cs typeface="Arial"/>
              </a:rPr>
              <a:t>ATLANTA</a:t>
            </a:r>
            <a:r>
              <a:rPr sz="614" dirty="0">
                <a:solidFill>
                  <a:srgbClr val="212121"/>
                </a:solidFill>
                <a:latin typeface="Arial"/>
                <a:cs typeface="Arial"/>
              </a:rPr>
              <a:t> </a:t>
            </a:r>
            <a:r>
              <a:rPr sz="614" spc="-65" dirty="0">
                <a:solidFill>
                  <a:srgbClr val="212121"/>
                </a:solidFill>
                <a:latin typeface="Arial"/>
                <a:cs typeface="Arial"/>
              </a:rPr>
              <a:t> </a:t>
            </a:r>
            <a:r>
              <a:rPr sz="614" spc="-3" dirty="0">
                <a:solidFill>
                  <a:srgbClr val="212121"/>
                </a:solidFill>
                <a:latin typeface="Arial"/>
                <a:cs typeface="Arial"/>
              </a:rPr>
              <a:t>HWY</a:t>
            </a:r>
            <a:endParaRPr sz="614" dirty="0">
              <a:latin typeface="Arial"/>
              <a:cs typeface="Arial"/>
            </a:endParaRPr>
          </a:p>
          <a:p>
            <a:pPr marL="8664">
              <a:spcBef>
                <a:spcPts val="92"/>
              </a:spcBef>
            </a:pPr>
            <a:r>
              <a:rPr sz="614" spc="-17" dirty="0">
                <a:solidFill>
                  <a:srgbClr val="212121"/>
                </a:solidFill>
                <a:latin typeface="Arial"/>
                <a:cs typeface="Arial"/>
              </a:rPr>
              <a:t>ATHENS,</a:t>
            </a:r>
            <a:r>
              <a:rPr sz="614" spc="58" dirty="0">
                <a:solidFill>
                  <a:srgbClr val="212121"/>
                </a:solidFill>
                <a:latin typeface="Arial"/>
                <a:cs typeface="Arial"/>
              </a:rPr>
              <a:t> </a:t>
            </a:r>
            <a:r>
              <a:rPr sz="614" spc="-10" dirty="0">
                <a:solidFill>
                  <a:srgbClr val="212121"/>
                </a:solidFill>
                <a:latin typeface="Arial"/>
                <a:cs typeface="Arial"/>
              </a:rPr>
              <a:t>GA</a:t>
            </a:r>
            <a:r>
              <a:rPr sz="614" spc="41" dirty="0">
                <a:solidFill>
                  <a:srgbClr val="212121"/>
                </a:solidFill>
                <a:latin typeface="Arial"/>
                <a:cs typeface="Arial"/>
              </a:rPr>
              <a:t> </a:t>
            </a:r>
            <a:r>
              <a:rPr sz="614" spc="17" dirty="0">
                <a:solidFill>
                  <a:srgbClr val="212121"/>
                </a:solidFill>
                <a:latin typeface="Arial"/>
                <a:cs typeface="Arial"/>
              </a:rPr>
              <a:t>30606</a:t>
            </a:r>
            <a:endParaRPr sz="614" dirty="0">
              <a:latin typeface="Arial"/>
              <a:cs typeface="Arial"/>
            </a:endParaRPr>
          </a:p>
          <a:p>
            <a:pPr marL="12563">
              <a:spcBef>
                <a:spcPts val="147"/>
              </a:spcBef>
            </a:pPr>
            <a:r>
              <a:rPr sz="614" spc="31" dirty="0">
                <a:solidFill>
                  <a:srgbClr val="212121"/>
                </a:solidFill>
                <a:latin typeface="Arial"/>
                <a:cs typeface="Arial"/>
              </a:rPr>
              <a:t>United</a:t>
            </a:r>
            <a:r>
              <a:rPr sz="614" spc="-14" dirty="0">
                <a:solidFill>
                  <a:srgbClr val="212121"/>
                </a:solidFill>
                <a:latin typeface="Arial"/>
                <a:cs typeface="Arial"/>
              </a:rPr>
              <a:t> </a:t>
            </a:r>
            <a:r>
              <a:rPr sz="614" dirty="0">
                <a:solidFill>
                  <a:srgbClr val="212121"/>
                </a:solidFill>
                <a:latin typeface="Arial"/>
                <a:cs typeface="Arial"/>
              </a:rPr>
              <a:t>States</a:t>
            </a:r>
            <a:endParaRPr sz="614" dirty="0">
              <a:latin typeface="Arial"/>
              <a:cs typeface="Arial"/>
            </a:endParaRPr>
          </a:p>
        </p:txBody>
      </p:sp>
      <p:sp>
        <p:nvSpPr>
          <p:cNvPr id="22" name="object 22"/>
          <p:cNvSpPr txBox="1"/>
          <p:nvPr/>
        </p:nvSpPr>
        <p:spPr>
          <a:xfrm>
            <a:off x="2481935" y="1317248"/>
            <a:ext cx="418932" cy="294824"/>
          </a:xfrm>
          <a:prstGeom prst="rect">
            <a:avLst/>
          </a:prstGeom>
        </p:spPr>
        <p:txBody>
          <a:bodyPr vert="horz" wrap="square" lIns="0" tIns="0" rIns="0" bIns="0" rtlCol="0">
            <a:spAutoFit/>
          </a:bodyPr>
          <a:lstStyle/>
          <a:p>
            <a:pPr marL="8664" marR="3466">
              <a:lnSpc>
                <a:spcPct val="155600"/>
              </a:lnSpc>
            </a:pPr>
            <a:r>
              <a:rPr sz="614" spc="24" dirty="0">
                <a:solidFill>
                  <a:srgbClr val="212121"/>
                </a:solidFill>
                <a:latin typeface="Arial"/>
                <a:cs typeface="Arial"/>
              </a:rPr>
              <a:t>Subm</a:t>
            </a:r>
            <a:r>
              <a:rPr sz="614" spc="-3" dirty="0">
                <a:solidFill>
                  <a:srgbClr val="212121"/>
                </a:solidFill>
                <a:latin typeface="Arial"/>
                <a:cs typeface="Arial"/>
              </a:rPr>
              <a:t>i</a:t>
            </a:r>
            <a:r>
              <a:rPr sz="614" spc="38" dirty="0">
                <a:solidFill>
                  <a:srgbClr val="212121"/>
                </a:solidFill>
                <a:latin typeface="Arial"/>
                <a:cs typeface="Arial"/>
              </a:rPr>
              <a:t>tted</a:t>
            </a:r>
            <a:r>
              <a:rPr sz="614" spc="24" dirty="0">
                <a:solidFill>
                  <a:srgbClr val="212121"/>
                </a:solidFill>
                <a:latin typeface="Arial"/>
                <a:cs typeface="Arial"/>
              </a:rPr>
              <a:t> </a:t>
            </a:r>
            <a:r>
              <a:rPr sz="614" spc="7" dirty="0">
                <a:solidFill>
                  <a:srgbClr val="212121"/>
                </a:solidFill>
                <a:latin typeface="Arial"/>
                <a:cs typeface="Arial"/>
              </a:rPr>
              <a:t>Cart</a:t>
            </a:r>
            <a:r>
              <a:rPr sz="614" spc="10" dirty="0">
                <a:solidFill>
                  <a:srgbClr val="212121"/>
                </a:solidFill>
                <a:latin typeface="Arial"/>
                <a:cs typeface="Arial"/>
              </a:rPr>
              <a:t> </a:t>
            </a:r>
            <a:r>
              <a:rPr sz="614" spc="34" dirty="0">
                <a:solidFill>
                  <a:srgbClr val="212121"/>
                </a:solidFill>
                <a:latin typeface="Arial"/>
                <a:cs typeface="Arial"/>
              </a:rPr>
              <a:t>Name</a:t>
            </a:r>
            <a:endParaRPr sz="614" dirty="0">
              <a:latin typeface="Arial"/>
              <a:cs typeface="Arial"/>
            </a:endParaRPr>
          </a:p>
        </p:txBody>
      </p:sp>
      <p:sp>
        <p:nvSpPr>
          <p:cNvPr id="23" name="object 23"/>
          <p:cNvSpPr txBox="1"/>
          <p:nvPr/>
        </p:nvSpPr>
        <p:spPr>
          <a:xfrm>
            <a:off x="2481936" y="1716511"/>
            <a:ext cx="1060109" cy="94513"/>
          </a:xfrm>
          <a:prstGeom prst="rect">
            <a:avLst/>
          </a:prstGeom>
        </p:spPr>
        <p:txBody>
          <a:bodyPr vert="horz" wrap="square" lIns="0" tIns="0" rIns="0" bIns="0" rtlCol="0">
            <a:spAutoFit/>
          </a:bodyPr>
          <a:lstStyle/>
          <a:p>
            <a:pPr marL="8664"/>
            <a:r>
              <a:rPr sz="614" spc="-3" dirty="0">
                <a:solidFill>
                  <a:srgbClr val="212121"/>
                </a:solidFill>
                <a:latin typeface="Arial"/>
                <a:cs typeface="Arial"/>
              </a:rPr>
              <a:t>Cart</a:t>
            </a:r>
            <a:r>
              <a:rPr sz="614" spc="44" dirty="0">
                <a:solidFill>
                  <a:srgbClr val="212121"/>
                </a:solidFill>
                <a:latin typeface="Arial"/>
                <a:cs typeface="Arial"/>
              </a:rPr>
              <a:t> </a:t>
            </a:r>
            <a:r>
              <a:rPr sz="614" spc="7" dirty="0">
                <a:solidFill>
                  <a:srgbClr val="212121"/>
                </a:solidFill>
                <a:latin typeface="Arial"/>
                <a:cs typeface="Arial"/>
              </a:rPr>
              <a:t>Descr</a:t>
            </a:r>
            <a:r>
              <a:rPr sz="614" spc="10" dirty="0">
                <a:solidFill>
                  <a:srgbClr val="212121"/>
                </a:solidFill>
                <a:latin typeface="Arial"/>
                <a:cs typeface="Arial"/>
              </a:rPr>
              <a:t>i</a:t>
            </a:r>
            <a:r>
              <a:rPr sz="614" spc="41" dirty="0">
                <a:solidFill>
                  <a:srgbClr val="212121"/>
                </a:solidFill>
                <a:latin typeface="Arial"/>
                <a:cs typeface="Arial"/>
              </a:rPr>
              <a:t>ption</a:t>
            </a:r>
            <a:r>
              <a:rPr sz="614" dirty="0">
                <a:solidFill>
                  <a:srgbClr val="212121"/>
                </a:solidFill>
                <a:latin typeface="Arial"/>
                <a:cs typeface="Arial"/>
              </a:rPr>
              <a:t> </a:t>
            </a:r>
            <a:r>
              <a:rPr sz="614" spc="-51" dirty="0">
                <a:solidFill>
                  <a:srgbClr val="212121"/>
                </a:solidFill>
                <a:latin typeface="Arial"/>
                <a:cs typeface="Arial"/>
              </a:rPr>
              <a:t> </a:t>
            </a:r>
            <a:r>
              <a:rPr sz="614" spc="-17" dirty="0">
                <a:solidFill>
                  <a:srgbClr val="212121"/>
                </a:solidFill>
                <a:latin typeface="Arial"/>
                <a:cs typeface="Arial"/>
              </a:rPr>
              <a:t>17</a:t>
            </a:r>
            <a:r>
              <a:rPr sz="614" spc="89" dirty="0">
                <a:solidFill>
                  <a:srgbClr val="212121"/>
                </a:solidFill>
                <a:latin typeface="Arial"/>
                <a:cs typeface="Arial"/>
              </a:rPr>
              <a:t>/</a:t>
            </a:r>
            <a:r>
              <a:rPr sz="614" spc="51" dirty="0">
                <a:solidFill>
                  <a:srgbClr val="212121"/>
                </a:solidFill>
                <a:latin typeface="Arial"/>
                <a:cs typeface="Arial"/>
              </a:rPr>
              <a:t>1</a:t>
            </a:r>
            <a:r>
              <a:rPr sz="614" spc="38" dirty="0">
                <a:solidFill>
                  <a:srgbClr val="212121"/>
                </a:solidFill>
                <a:latin typeface="Arial"/>
                <a:cs typeface="Arial"/>
              </a:rPr>
              <a:t>8</a:t>
            </a:r>
            <a:r>
              <a:rPr sz="614" spc="-27" dirty="0">
                <a:solidFill>
                  <a:srgbClr val="212121"/>
                </a:solidFill>
                <a:latin typeface="Arial"/>
                <a:cs typeface="Arial"/>
              </a:rPr>
              <a:t> </a:t>
            </a:r>
            <a:r>
              <a:rPr sz="614" spc="-55" dirty="0">
                <a:solidFill>
                  <a:srgbClr val="212121"/>
                </a:solidFill>
                <a:latin typeface="Arial"/>
                <a:cs typeface="Arial"/>
              </a:rPr>
              <a:t>TEST</a:t>
            </a:r>
            <a:endParaRPr sz="614" dirty="0">
              <a:latin typeface="Arial"/>
              <a:cs typeface="Arial"/>
            </a:endParaRPr>
          </a:p>
        </p:txBody>
      </p:sp>
      <p:sp>
        <p:nvSpPr>
          <p:cNvPr id="24" name="object 24"/>
          <p:cNvSpPr txBox="1"/>
          <p:nvPr/>
        </p:nvSpPr>
        <p:spPr>
          <a:xfrm>
            <a:off x="2477777" y="1862076"/>
            <a:ext cx="413733" cy="505651"/>
          </a:xfrm>
          <a:prstGeom prst="rect">
            <a:avLst/>
          </a:prstGeom>
        </p:spPr>
        <p:txBody>
          <a:bodyPr vert="horz" wrap="square" lIns="0" tIns="0" rIns="0" bIns="0" rtlCol="0">
            <a:spAutoFit/>
          </a:bodyPr>
          <a:lstStyle/>
          <a:p>
            <a:pPr marL="12563"/>
            <a:r>
              <a:rPr sz="614" dirty="0">
                <a:solidFill>
                  <a:srgbClr val="212121"/>
                </a:solidFill>
                <a:latin typeface="Arial"/>
                <a:cs typeface="Arial"/>
              </a:rPr>
              <a:t>Pr</a:t>
            </a:r>
            <a:r>
              <a:rPr sz="614" spc="-10" dirty="0">
                <a:solidFill>
                  <a:srgbClr val="505050"/>
                </a:solidFill>
                <a:latin typeface="Arial"/>
                <a:cs typeface="Arial"/>
              </a:rPr>
              <a:t>i</a:t>
            </a:r>
            <a:r>
              <a:rPr sz="614" spc="38" dirty="0">
                <a:solidFill>
                  <a:srgbClr val="212121"/>
                </a:solidFill>
                <a:latin typeface="Arial"/>
                <a:cs typeface="Arial"/>
              </a:rPr>
              <a:t>or</a:t>
            </a:r>
            <a:r>
              <a:rPr sz="614" spc="-10" dirty="0">
                <a:solidFill>
                  <a:srgbClr val="212121"/>
                </a:solidFill>
                <a:latin typeface="Arial"/>
                <a:cs typeface="Arial"/>
              </a:rPr>
              <a:t>i</a:t>
            </a:r>
            <a:r>
              <a:rPr sz="614" spc="44" dirty="0">
                <a:solidFill>
                  <a:srgbClr val="212121"/>
                </a:solidFill>
                <a:latin typeface="Arial"/>
                <a:cs typeface="Arial"/>
              </a:rPr>
              <a:t>ty</a:t>
            </a:r>
            <a:endParaRPr sz="614" dirty="0">
              <a:latin typeface="Arial"/>
              <a:cs typeface="Arial"/>
            </a:endParaRPr>
          </a:p>
          <a:p>
            <a:pPr marL="8664" marR="3466" indent="3899">
              <a:lnSpc>
                <a:spcPct val="120000"/>
              </a:lnSpc>
              <a:spcBef>
                <a:spcPts val="259"/>
              </a:spcBef>
            </a:pPr>
            <a:r>
              <a:rPr sz="614" spc="10" dirty="0">
                <a:solidFill>
                  <a:srgbClr val="212121"/>
                </a:solidFill>
                <a:latin typeface="Arial"/>
                <a:cs typeface="Arial"/>
              </a:rPr>
              <a:t>Requested </a:t>
            </a:r>
            <a:r>
              <a:rPr sz="614" spc="14" dirty="0">
                <a:solidFill>
                  <a:srgbClr val="212121"/>
                </a:solidFill>
                <a:latin typeface="Arial"/>
                <a:cs typeface="Arial"/>
              </a:rPr>
              <a:t>Delivery</a:t>
            </a:r>
            <a:endParaRPr sz="614" dirty="0">
              <a:latin typeface="Arial"/>
              <a:cs typeface="Arial"/>
            </a:endParaRPr>
          </a:p>
          <a:p>
            <a:pPr marL="8664">
              <a:spcBef>
                <a:spcPts val="409"/>
              </a:spcBef>
            </a:pPr>
            <a:r>
              <a:rPr sz="614" spc="10" dirty="0">
                <a:solidFill>
                  <a:srgbClr val="212121"/>
                </a:solidFill>
                <a:latin typeface="Arial"/>
                <a:cs typeface="Arial"/>
              </a:rPr>
              <a:t>Ship</a:t>
            </a:r>
            <a:r>
              <a:rPr sz="614" spc="-10" dirty="0">
                <a:solidFill>
                  <a:srgbClr val="212121"/>
                </a:solidFill>
                <a:latin typeface="Arial"/>
                <a:cs typeface="Arial"/>
              </a:rPr>
              <a:t> </a:t>
            </a:r>
            <a:r>
              <a:rPr sz="614" spc="34" dirty="0">
                <a:solidFill>
                  <a:srgbClr val="212121"/>
                </a:solidFill>
                <a:latin typeface="Arial"/>
                <a:cs typeface="Arial"/>
              </a:rPr>
              <a:t>V</a:t>
            </a:r>
            <a:r>
              <a:rPr sz="614" spc="3" dirty="0">
                <a:solidFill>
                  <a:srgbClr val="212121"/>
                </a:solidFill>
                <a:latin typeface="Arial"/>
                <a:cs typeface="Arial"/>
              </a:rPr>
              <a:t>i</a:t>
            </a:r>
            <a:r>
              <a:rPr sz="614" spc="-7" dirty="0">
                <a:solidFill>
                  <a:srgbClr val="212121"/>
                </a:solidFill>
                <a:latin typeface="Arial"/>
                <a:cs typeface="Arial"/>
              </a:rPr>
              <a:t>a</a:t>
            </a:r>
            <a:endParaRPr sz="614" dirty="0">
              <a:latin typeface="Arial"/>
              <a:cs typeface="Arial"/>
            </a:endParaRPr>
          </a:p>
        </p:txBody>
      </p:sp>
      <p:sp>
        <p:nvSpPr>
          <p:cNvPr id="25" name="object 25"/>
          <p:cNvSpPr txBox="1"/>
          <p:nvPr/>
        </p:nvSpPr>
        <p:spPr>
          <a:xfrm>
            <a:off x="3114100" y="1862076"/>
            <a:ext cx="402036" cy="302390"/>
          </a:xfrm>
          <a:prstGeom prst="rect">
            <a:avLst/>
          </a:prstGeom>
        </p:spPr>
        <p:txBody>
          <a:bodyPr vert="horz" wrap="square" lIns="0" tIns="0" rIns="0" bIns="0" rtlCol="0">
            <a:spAutoFit/>
          </a:bodyPr>
          <a:lstStyle/>
          <a:p>
            <a:pPr marL="8664" marR="3466" indent="3899">
              <a:lnSpc>
                <a:spcPct val="160000"/>
              </a:lnSpc>
            </a:pPr>
            <a:r>
              <a:rPr sz="614" spc="31" dirty="0">
                <a:solidFill>
                  <a:srgbClr val="212121"/>
                </a:solidFill>
                <a:latin typeface="Arial"/>
                <a:cs typeface="Arial"/>
              </a:rPr>
              <a:t>Norm</a:t>
            </a:r>
            <a:r>
              <a:rPr sz="614" spc="51" dirty="0">
                <a:solidFill>
                  <a:srgbClr val="212121"/>
                </a:solidFill>
                <a:latin typeface="Arial"/>
                <a:cs typeface="Arial"/>
              </a:rPr>
              <a:t>a</a:t>
            </a:r>
            <a:r>
              <a:rPr sz="614" spc="24" dirty="0">
                <a:solidFill>
                  <a:srgbClr val="050505"/>
                </a:solidFill>
                <a:latin typeface="Arial"/>
                <a:cs typeface="Arial"/>
              </a:rPr>
              <a:t>l</a:t>
            </a:r>
            <a:r>
              <a:rPr sz="614" spc="31" dirty="0">
                <a:solidFill>
                  <a:srgbClr val="050505"/>
                </a:solidFill>
                <a:latin typeface="Arial"/>
                <a:cs typeface="Arial"/>
              </a:rPr>
              <a:t> </a:t>
            </a:r>
            <a:r>
              <a:rPr sz="614" spc="61" dirty="0">
                <a:solidFill>
                  <a:srgbClr val="212121"/>
                </a:solidFill>
                <a:latin typeface="Arial"/>
                <a:cs typeface="Arial"/>
              </a:rPr>
              <a:t>6/2</a:t>
            </a:r>
            <a:r>
              <a:rPr sz="614" spc="-75" dirty="0">
                <a:solidFill>
                  <a:srgbClr val="212121"/>
                </a:solidFill>
                <a:latin typeface="Arial"/>
                <a:cs typeface="Arial"/>
              </a:rPr>
              <a:t>1</a:t>
            </a:r>
            <a:r>
              <a:rPr sz="614" spc="41" dirty="0">
                <a:solidFill>
                  <a:srgbClr val="212121"/>
                </a:solidFill>
                <a:latin typeface="Arial"/>
                <a:cs typeface="Arial"/>
              </a:rPr>
              <a:t>/2</a:t>
            </a:r>
            <a:r>
              <a:rPr sz="614" spc="72" dirty="0">
                <a:solidFill>
                  <a:srgbClr val="212121"/>
                </a:solidFill>
                <a:latin typeface="Arial"/>
                <a:cs typeface="Arial"/>
              </a:rPr>
              <a:t>0</a:t>
            </a:r>
            <a:r>
              <a:rPr sz="614" spc="17" dirty="0">
                <a:solidFill>
                  <a:srgbClr val="212121"/>
                </a:solidFill>
                <a:latin typeface="Arial"/>
                <a:cs typeface="Arial"/>
              </a:rPr>
              <a:t>1</a:t>
            </a:r>
            <a:r>
              <a:rPr sz="614" dirty="0">
                <a:solidFill>
                  <a:srgbClr val="212121"/>
                </a:solidFill>
                <a:latin typeface="Arial"/>
                <a:cs typeface="Arial"/>
              </a:rPr>
              <a:t>8</a:t>
            </a:r>
            <a:endParaRPr sz="614" dirty="0">
              <a:latin typeface="Arial"/>
              <a:cs typeface="Arial"/>
            </a:endParaRPr>
          </a:p>
        </p:txBody>
      </p:sp>
      <p:sp>
        <p:nvSpPr>
          <p:cNvPr id="26" name="object 26"/>
          <p:cNvSpPr txBox="1"/>
          <p:nvPr/>
        </p:nvSpPr>
        <p:spPr>
          <a:xfrm>
            <a:off x="3109943" y="2269658"/>
            <a:ext cx="653741" cy="526041"/>
          </a:xfrm>
          <a:prstGeom prst="rect">
            <a:avLst/>
          </a:prstGeom>
        </p:spPr>
        <p:txBody>
          <a:bodyPr vert="horz" wrap="square" lIns="0" tIns="0" rIns="0" bIns="0" rtlCol="0">
            <a:spAutoFit/>
          </a:bodyPr>
          <a:lstStyle/>
          <a:p>
            <a:pPr marL="8664" marR="20793" indent="8231">
              <a:lnSpc>
                <a:spcPct val="124400"/>
              </a:lnSpc>
            </a:pPr>
            <a:r>
              <a:rPr sz="614" spc="-7" dirty="0">
                <a:solidFill>
                  <a:srgbClr val="212121"/>
                </a:solidFill>
                <a:latin typeface="Arial"/>
                <a:cs typeface="Arial"/>
              </a:rPr>
              <a:t>Best </a:t>
            </a:r>
            <a:r>
              <a:rPr sz="614" spc="14" dirty="0">
                <a:solidFill>
                  <a:srgbClr val="212121"/>
                </a:solidFill>
                <a:latin typeface="Arial"/>
                <a:cs typeface="Arial"/>
              </a:rPr>
              <a:t>Carr</a:t>
            </a:r>
            <a:r>
              <a:rPr sz="614" spc="-17" dirty="0">
                <a:solidFill>
                  <a:srgbClr val="212121"/>
                </a:solidFill>
                <a:latin typeface="Arial"/>
                <a:cs typeface="Arial"/>
              </a:rPr>
              <a:t>i</a:t>
            </a:r>
            <a:r>
              <a:rPr sz="614" spc="10" dirty="0">
                <a:solidFill>
                  <a:srgbClr val="212121"/>
                </a:solidFill>
                <a:latin typeface="Arial"/>
                <a:cs typeface="Arial"/>
              </a:rPr>
              <a:t>er-Best</a:t>
            </a:r>
            <a:r>
              <a:rPr sz="614" spc="3" dirty="0">
                <a:solidFill>
                  <a:srgbClr val="212121"/>
                </a:solidFill>
                <a:latin typeface="Arial"/>
                <a:cs typeface="Arial"/>
              </a:rPr>
              <a:t> </a:t>
            </a:r>
            <a:r>
              <a:rPr sz="614" spc="24" dirty="0">
                <a:solidFill>
                  <a:srgbClr val="212121"/>
                </a:solidFill>
                <a:latin typeface="Arial"/>
                <a:cs typeface="Arial"/>
              </a:rPr>
              <a:t>Way</a:t>
            </a:r>
            <a:endParaRPr sz="614" dirty="0">
              <a:latin typeface="Arial"/>
              <a:cs typeface="Arial"/>
            </a:endParaRPr>
          </a:p>
          <a:p>
            <a:pPr marL="12563">
              <a:spcBef>
                <a:spcPts val="375"/>
              </a:spcBef>
            </a:pPr>
            <a:r>
              <a:rPr sz="614" spc="-48" dirty="0">
                <a:solidFill>
                  <a:srgbClr val="212121"/>
                </a:solidFill>
                <a:latin typeface="Arial"/>
                <a:cs typeface="Arial"/>
              </a:rPr>
              <a:t>L</a:t>
            </a:r>
            <a:r>
              <a:rPr sz="614" spc="17" dirty="0">
                <a:solidFill>
                  <a:srgbClr val="050505"/>
                </a:solidFill>
                <a:latin typeface="Arial"/>
                <a:cs typeface="Arial"/>
              </a:rPr>
              <a:t>e</a:t>
            </a:r>
            <a:r>
              <a:rPr sz="614" dirty="0">
                <a:solidFill>
                  <a:srgbClr val="212121"/>
                </a:solidFill>
                <a:latin typeface="Arial"/>
                <a:cs typeface="Arial"/>
              </a:rPr>
              <a:t>s</a:t>
            </a:r>
            <a:r>
              <a:rPr sz="614" spc="10" dirty="0">
                <a:solidFill>
                  <a:srgbClr val="212121"/>
                </a:solidFill>
                <a:latin typeface="Arial"/>
                <a:cs typeface="Arial"/>
              </a:rPr>
              <a:t>l</a:t>
            </a:r>
            <a:r>
              <a:rPr sz="614" spc="-10" dirty="0">
                <a:solidFill>
                  <a:srgbClr val="212121"/>
                </a:solidFill>
                <a:latin typeface="Arial"/>
                <a:cs typeface="Arial"/>
              </a:rPr>
              <a:t>i</a:t>
            </a:r>
            <a:r>
              <a:rPr sz="614" spc="34" dirty="0">
                <a:solidFill>
                  <a:srgbClr val="212121"/>
                </a:solidFill>
                <a:latin typeface="Arial"/>
                <a:cs typeface="Arial"/>
              </a:rPr>
              <a:t>e</a:t>
            </a:r>
            <a:r>
              <a:rPr sz="614" spc="10" dirty="0">
                <a:solidFill>
                  <a:srgbClr val="212121"/>
                </a:solidFill>
                <a:latin typeface="Arial"/>
                <a:cs typeface="Arial"/>
              </a:rPr>
              <a:t> </a:t>
            </a:r>
            <a:r>
              <a:rPr sz="614" spc="20" dirty="0">
                <a:solidFill>
                  <a:srgbClr val="212121"/>
                </a:solidFill>
                <a:latin typeface="Arial"/>
                <a:cs typeface="Arial"/>
              </a:rPr>
              <a:t>Standridge</a:t>
            </a:r>
            <a:endParaRPr sz="614" dirty="0">
              <a:latin typeface="Arial"/>
              <a:cs typeface="Arial"/>
            </a:endParaRPr>
          </a:p>
          <a:p>
            <a:pPr marL="12563">
              <a:spcBef>
                <a:spcPts val="375"/>
              </a:spcBef>
            </a:pPr>
            <a:r>
              <a:rPr sz="614" i="1" spc="10" dirty="0">
                <a:solidFill>
                  <a:srgbClr val="6E6E6E"/>
                </a:solidFill>
                <a:latin typeface="Arial"/>
                <a:cs typeface="Arial"/>
              </a:rPr>
              <a:t>no</a:t>
            </a:r>
            <a:r>
              <a:rPr sz="614" i="1" spc="41" dirty="0">
                <a:solidFill>
                  <a:srgbClr val="6E6E6E"/>
                </a:solidFill>
                <a:latin typeface="Arial"/>
                <a:cs typeface="Arial"/>
              </a:rPr>
              <a:t> </a:t>
            </a:r>
            <a:r>
              <a:rPr sz="614" i="1" spc="14" dirty="0">
                <a:solidFill>
                  <a:srgbClr val="6E6E6E"/>
                </a:solidFill>
                <a:latin typeface="Arial"/>
                <a:cs typeface="Arial"/>
              </a:rPr>
              <a:t>value</a:t>
            </a:r>
            <a:endParaRPr sz="614" dirty="0">
              <a:latin typeface="Arial"/>
              <a:cs typeface="Arial"/>
            </a:endParaRPr>
          </a:p>
        </p:txBody>
      </p:sp>
      <p:sp>
        <p:nvSpPr>
          <p:cNvPr id="27" name="object 27"/>
          <p:cNvSpPr txBox="1"/>
          <p:nvPr/>
        </p:nvSpPr>
        <p:spPr>
          <a:xfrm>
            <a:off x="2481936" y="2523356"/>
            <a:ext cx="497779" cy="294824"/>
          </a:xfrm>
          <a:prstGeom prst="rect">
            <a:avLst/>
          </a:prstGeom>
        </p:spPr>
        <p:txBody>
          <a:bodyPr vert="horz" wrap="square" lIns="0" tIns="0" rIns="0" bIns="0" rtlCol="0">
            <a:spAutoFit/>
          </a:bodyPr>
          <a:lstStyle/>
          <a:p>
            <a:pPr marL="8664" marR="3466">
              <a:lnSpc>
                <a:spcPct val="155600"/>
              </a:lnSpc>
            </a:pPr>
            <a:r>
              <a:rPr sz="614" spc="14" dirty="0">
                <a:solidFill>
                  <a:srgbClr val="212121"/>
                </a:solidFill>
                <a:latin typeface="Arial"/>
                <a:cs typeface="Arial"/>
              </a:rPr>
              <a:t>Requisit</a:t>
            </a:r>
            <a:r>
              <a:rPr sz="614" spc="-10" dirty="0">
                <a:solidFill>
                  <a:srgbClr val="212121"/>
                </a:solidFill>
                <a:latin typeface="Arial"/>
                <a:cs typeface="Arial"/>
              </a:rPr>
              <a:t>i</a:t>
            </a:r>
            <a:r>
              <a:rPr sz="614" spc="24" dirty="0">
                <a:solidFill>
                  <a:srgbClr val="212121"/>
                </a:solidFill>
                <a:latin typeface="Arial"/>
                <a:cs typeface="Arial"/>
              </a:rPr>
              <a:t>oner</a:t>
            </a:r>
            <a:r>
              <a:rPr sz="614" spc="14" dirty="0">
                <a:solidFill>
                  <a:srgbClr val="212121"/>
                </a:solidFill>
                <a:latin typeface="Arial"/>
                <a:cs typeface="Arial"/>
              </a:rPr>
              <a:t> </a:t>
            </a:r>
            <a:r>
              <a:rPr sz="614" spc="-3" dirty="0">
                <a:solidFill>
                  <a:srgbClr val="212121"/>
                </a:solidFill>
                <a:latin typeface="Arial"/>
                <a:cs typeface="Arial"/>
              </a:rPr>
              <a:t>Buyer</a:t>
            </a:r>
            <a:endParaRPr sz="614" dirty="0">
              <a:latin typeface="Arial"/>
              <a:cs typeface="Arial"/>
            </a:endParaRPr>
          </a:p>
        </p:txBody>
      </p:sp>
      <p:sp>
        <p:nvSpPr>
          <p:cNvPr id="28" name="object 28"/>
          <p:cNvSpPr txBox="1"/>
          <p:nvPr/>
        </p:nvSpPr>
        <p:spPr>
          <a:xfrm>
            <a:off x="2481934" y="2810326"/>
            <a:ext cx="961766" cy="94513"/>
          </a:xfrm>
          <a:prstGeom prst="rect">
            <a:avLst/>
          </a:prstGeom>
        </p:spPr>
        <p:txBody>
          <a:bodyPr vert="horz" wrap="square" lIns="0" tIns="0" rIns="0" bIns="0" rtlCol="0">
            <a:spAutoFit/>
          </a:bodyPr>
          <a:lstStyle/>
          <a:p>
            <a:pPr marL="8664"/>
            <a:r>
              <a:rPr sz="614" spc="-10" dirty="0">
                <a:solidFill>
                  <a:srgbClr val="212121"/>
                </a:solidFill>
                <a:latin typeface="Arial"/>
                <a:cs typeface="Arial"/>
              </a:rPr>
              <a:t>B</a:t>
            </a:r>
            <a:r>
              <a:rPr sz="614" spc="-48" dirty="0">
                <a:solidFill>
                  <a:srgbClr val="212121"/>
                </a:solidFill>
                <a:latin typeface="Arial"/>
                <a:cs typeface="Arial"/>
              </a:rPr>
              <a:t>i</a:t>
            </a:r>
            <a:r>
              <a:rPr sz="614" spc="3" dirty="0">
                <a:solidFill>
                  <a:srgbClr val="212121"/>
                </a:solidFill>
                <a:latin typeface="Arial"/>
                <a:cs typeface="Arial"/>
              </a:rPr>
              <a:t>d</a:t>
            </a:r>
            <a:r>
              <a:rPr sz="614" spc="-153" dirty="0">
                <a:solidFill>
                  <a:srgbClr val="212121"/>
                </a:solidFill>
                <a:latin typeface="Arial"/>
                <a:cs typeface="Arial"/>
              </a:rPr>
              <a:t>I</a:t>
            </a:r>
            <a:r>
              <a:rPr sz="614" spc="31" dirty="0">
                <a:solidFill>
                  <a:srgbClr val="212121"/>
                </a:solidFill>
                <a:latin typeface="Arial"/>
                <a:cs typeface="Arial"/>
              </a:rPr>
              <a:t>nformation</a:t>
            </a:r>
            <a:r>
              <a:rPr sz="614" dirty="0">
                <a:solidFill>
                  <a:srgbClr val="212121"/>
                </a:solidFill>
                <a:latin typeface="Arial"/>
                <a:cs typeface="Arial"/>
              </a:rPr>
              <a:t>  </a:t>
            </a:r>
            <a:r>
              <a:rPr sz="614" spc="-65" dirty="0">
                <a:solidFill>
                  <a:srgbClr val="212121"/>
                </a:solidFill>
                <a:latin typeface="Arial"/>
                <a:cs typeface="Arial"/>
              </a:rPr>
              <a:t> </a:t>
            </a:r>
            <a:r>
              <a:rPr sz="614" i="1" spc="27" dirty="0">
                <a:solidFill>
                  <a:srgbClr val="6E6E6E"/>
                </a:solidFill>
                <a:latin typeface="Arial"/>
                <a:cs typeface="Arial"/>
              </a:rPr>
              <a:t>no</a:t>
            </a:r>
            <a:r>
              <a:rPr sz="614" i="1" spc="41" dirty="0">
                <a:solidFill>
                  <a:srgbClr val="6E6E6E"/>
                </a:solidFill>
                <a:latin typeface="Arial"/>
                <a:cs typeface="Arial"/>
              </a:rPr>
              <a:t> </a:t>
            </a:r>
            <a:r>
              <a:rPr sz="614" i="1" spc="14" dirty="0">
                <a:solidFill>
                  <a:srgbClr val="6E6E6E"/>
                </a:solidFill>
                <a:latin typeface="Arial"/>
                <a:cs typeface="Arial"/>
              </a:rPr>
              <a:t>value</a:t>
            </a:r>
            <a:endParaRPr sz="614" dirty="0">
              <a:latin typeface="Arial"/>
              <a:cs typeface="Arial"/>
            </a:endParaRPr>
          </a:p>
        </p:txBody>
      </p:sp>
      <p:sp>
        <p:nvSpPr>
          <p:cNvPr id="29" name="object 29"/>
          <p:cNvSpPr txBox="1"/>
          <p:nvPr/>
        </p:nvSpPr>
        <p:spPr>
          <a:xfrm>
            <a:off x="2473616" y="2960051"/>
            <a:ext cx="557564" cy="885884"/>
          </a:xfrm>
          <a:prstGeom prst="rect">
            <a:avLst/>
          </a:prstGeom>
        </p:spPr>
        <p:txBody>
          <a:bodyPr vert="horz" wrap="square" lIns="0" tIns="0" rIns="0" bIns="0" rtlCol="0">
            <a:spAutoFit/>
          </a:bodyPr>
          <a:lstStyle/>
          <a:p>
            <a:pPr marL="12563"/>
            <a:r>
              <a:rPr sz="614" spc="-61" dirty="0">
                <a:solidFill>
                  <a:srgbClr val="212121"/>
                </a:solidFill>
                <a:latin typeface="Arial"/>
                <a:cs typeface="Arial"/>
              </a:rPr>
              <a:t>CESS</a:t>
            </a:r>
            <a:r>
              <a:rPr sz="614" spc="-3" dirty="0">
                <a:solidFill>
                  <a:srgbClr val="212121"/>
                </a:solidFill>
                <a:latin typeface="Arial"/>
                <a:cs typeface="Arial"/>
              </a:rPr>
              <a:t> </a:t>
            </a:r>
            <a:r>
              <a:rPr sz="614" spc="24" dirty="0">
                <a:solidFill>
                  <a:srgbClr val="212121"/>
                </a:solidFill>
                <a:latin typeface="Arial"/>
                <a:cs typeface="Arial"/>
              </a:rPr>
              <a:t>Approval</a:t>
            </a:r>
            <a:endParaRPr sz="614" dirty="0">
              <a:latin typeface="Arial"/>
              <a:cs typeface="Arial"/>
            </a:endParaRPr>
          </a:p>
          <a:p>
            <a:pPr marL="8664">
              <a:spcBef>
                <a:spcPts val="82"/>
              </a:spcBef>
            </a:pPr>
            <a:r>
              <a:rPr sz="614" spc="109" dirty="0">
                <a:solidFill>
                  <a:srgbClr val="383838"/>
                </a:solidFill>
                <a:latin typeface="Times New Roman"/>
                <a:cs typeface="Times New Roman"/>
              </a:rPr>
              <a:t>#</a:t>
            </a:r>
            <a:endParaRPr sz="614" dirty="0">
              <a:latin typeface="Times New Roman"/>
              <a:cs typeface="Times New Roman"/>
            </a:endParaRPr>
          </a:p>
          <a:p>
            <a:pPr marL="12563" marR="145554">
              <a:lnSpc>
                <a:spcPct val="124400"/>
              </a:lnSpc>
              <a:spcBef>
                <a:spcPts val="262"/>
              </a:spcBef>
            </a:pPr>
            <a:r>
              <a:rPr sz="614" spc="24" dirty="0">
                <a:solidFill>
                  <a:srgbClr val="212121"/>
                </a:solidFill>
                <a:latin typeface="Arial"/>
                <a:cs typeface="Arial"/>
              </a:rPr>
              <a:t>FMD</a:t>
            </a:r>
            <a:r>
              <a:rPr sz="614" spc="-41" dirty="0">
                <a:solidFill>
                  <a:srgbClr val="212121"/>
                </a:solidFill>
                <a:latin typeface="Arial"/>
                <a:cs typeface="Arial"/>
              </a:rPr>
              <a:t> </a:t>
            </a:r>
            <a:r>
              <a:rPr sz="614" spc="31" dirty="0">
                <a:solidFill>
                  <a:srgbClr val="212121"/>
                </a:solidFill>
                <a:latin typeface="Arial"/>
                <a:cs typeface="Arial"/>
              </a:rPr>
              <a:t>Work</a:t>
            </a:r>
            <a:r>
              <a:rPr sz="614" spc="14" dirty="0">
                <a:solidFill>
                  <a:srgbClr val="212121"/>
                </a:solidFill>
                <a:latin typeface="Arial"/>
                <a:cs typeface="Arial"/>
              </a:rPr>
              <a:t> </a:t>
            </a:r>
            <a:r>
              <a:rPr sz="614" spc="17" dirty="0">
                <a:solidFill>
                  <a:srgbClr val="212121"/>
                </a:solidFill>
                <a:latin typeface="Arial"/>
                <a:cs typeface="Arial"/>
              </a:rPr>
              <a:t>Order</a:t>
            </a:r>
            <a:endParaRPr sz="614" dirty="0">
              <a:latin typeface="Arial"/>
              <a:cs typeface="Arial"/>
            </a:endParaRPr>
          </a:p>
          <a:p>
            <a:pPr marL="8664" marR="81874" indent="3899">
              <a:lnSpc>
                <a:spcPct val="120000"/>
              </a:lnSpc>
              <a:spcBef>
                <a:spcPts val="259"/>
              </a:spcBef>
            </a:pPr>
            <a:r>
              <a:rPr sz="614" spc="24" dirty="0">
                <a:solidFill>
                  <a:srgbClr val="212121"/>
                </a:solidFill>
                <a:latin typeface="Arial"/>
                <a:cs typeface="Arial"/>
              </a:rPr>
              <a:t>FMD</a:t>
            </a:r>
            <a:r>
              <a:rPr sz="614" spc="-41" dirty="0">
                <a:solidFill>
                  <a:srgbClr val="212121"/>
                </a:solidFill>
                <a:latin typeface="Arial"/>
                <a:cs typeface="Arial"/>
              </a:rPr>
              <a:t> </a:t>
            </a:r>
            <a:r>
              <a:rPr sz="614" spc="31" dirty="0">
                <a:solidFill>
                  <a:srgbClr val="212121"/>
                </a:solidFill>
                <a:latin typeface="Arial"/>
                <a:cs typeface="Arial"/>
              </a:rPr>
              <a:t>Work</a:t>
            </a:r>
            <a:r>
              <a:rPr sz="614" spc="14" dirty="0">
                <a:solidFill>
                  <a:srgbClr val="212121"/>
                </a:solidFill>
                <a:latin typeface="Arial"/>
                <a:cs typeface="Arial"/>
              </a:rPr>
              <a:t> </a:t>
            </a:r>
            <a:r>
              <a:rPr sz="614" spc="24" dirty="0">
                <a:solidFill>
                  <a:srgbClr val="212121"/>
                </a:solidFill>
                <a:latin typeface="Arial"/>
                <a:cs typeface="Arial"/>
              </a:rPr>
              <a:t>Order</a:t>
            </a:r>
            <a:r>
              <a:rPr sz="614" spc="34" dirty="0">
                <a:solidFill>
                  <a:srgbClr val="212121"/>
                </a:solidFill>
                <a:latin typeface="Arial"/>
                <a:cs typeface="Arial"/>
              </a:rPr>
              <a:t> </a:t>
            </a:r>
            <a:r>
              <a:rPr sz="614" spc="-3" dirty="0">
                <a:solidFill>
                  <a:srgbClr val="212121"/>
                </a:solidFill>
                <a:latin typeface="Arial"/>
                <a:cs typeface="Arial"/>
              </a:rPr>
              <a:t>Phase</a:t>
            </a:r>
            <a:endParaRPr sz="614" dirty="0">
              <a:latin typeface="Arial"/>
              <a:cs typeface="Arial"/>
            </a:endParaRPr>
          </a:p>
          <a:p>
            <a:pPr marL="8664">
              <a:spcBef>
                <a:spcPts val="375"/>
              </a:spcBef>
            </a:pPr>
            <a:r>
              <a:rPr sz="614" spc="7" dirty="0">
                <a:solidFill>
                  <a:srgbClr val="212121"/>
                </a:solidFill>
                <a:latin typeface="Arial"/>
                <a:cs typeface="Arial"/>
              </a:rPr>
              <a:t>Shared</a:t>
            </a:r>
            <a:r>
              <a:rPr sz="614" spc="17" dirty="0">
                <a:solidFill>
                  <a:srgbClr val="212121"/>
                </a:solidFill>
                <a:latin typeface="Arial"/>
                <a:cs typeface="Arial"/>
              </a:rPr>
              <a:t> </a:t>
            </a:r>
            <a:r>
              <a:rPr sz="614" spc="7" dirty="0">
                <a:solidFill>
                  <a:srgbClr val="212121"/>
                </a:solidFill>
                <a:latin typeface="Arial"/>
                <a:cs typeface="Arial"/>
              </a:rPr>
              <a:t>Cart</a:t>
            </a:r>
            <a:endParaRPr sz="614" dirty="0">
              <a:latin typeface="Arial"/>
              <a:cs typeface="Arial"/>
            </a:endParaRPr>
          </a:p>
        </p:txBody>
      </p:sp>
      <p:sp>
        <p:nvSpPr>
          <p:cNvPr id="30" name="object 30"/>
          <p:cNvSpPr txBox="1"/>
          <p:nvPr/>
        </p:nvSpPr>
        <p:spPr>
          <a:xfrm>
            <a:off x="3109941" y="2960050"/>
            <a:ext cx="334018" cy="94513"/>
          </a:xfrm>
          <a:prstGeom prst="rect">
            <a:avLst/>
          </a:prstGeom>
        </p:spPr>
        <p:txBody>
          <a:bodyPr vert="horz" wrap="square" lIns="0" tIns="0" rIns="0" bIns="0" rtlCol="0">
            <a:spAutoFit/>
          </a:bodyPr>
          <a:lstStyle/>
          <a:p>
            <a:pPr marL="8664"/>
            <a:r>
              <a:rPr sz="614" i="1" spc="27" dirty="0">
                <a:solidFill>
                  <a:srgbClr val="6E6E6E"/>
                </a:solidFill>
                <a:latin typeface="Arial"/>
                <a:cs typeface="Arial"/>
              </a:rPr>
              <a:t>no</a:t>
            </a:r>
            <a:r>
              <a:rPr sz="614" i="1" spc="41" dirty="0">
                <a:solidFill>
                  <a:srgbClr val="6E6E6E"/>
                </a:solidFill>
                <a:latin typeface="Arial"/>
                <a:cs typeface="Arial"/>
              </a:rPr>
              <a:t> </a:t>
            </a:r>
            <a:r>
              <a:rPr sz="614" i="1" spc="14" dirty="0">
                <a:solidFill>
                  <a:srgbClr val="6E6E6E"/>
                </a:solidFill>
                <a:latin typeface="Arial"/>
                <a:cs typeface="Arial"/>
              </a:rPr>
              <a:t>value</a:t>
            </a:r>
            <a:endParaRPr sz="614" dirty="0">
              <a:latin typeface="Arial"/>
              <a:cs typeface="Arial"/>
            </a:endParaRPr>
          </a:p>
        </p:txBody>
      </p:sp>
      <p:sp>
        <p:nvSpPr>
          <p:cNvPr id="31" name="object 31"/>
          <p:cNvSpPr txBox="1"/>
          <p:nvPr/>
        </p:nvSpPr>
        <p:spPr>
          <a:xfrm>
            <a:off x="3109941" y="3217907"/>
            <a:ext cx="334018" cy="94513"/>
          </a:xfrm>
          <a:prstGeom prst="rect">
            <a:avLst/>
          </a:prstGeom>
        </p:spPr>
        <p:txBody>
          <a:bodyPr vert="horz" wrap="square" lIns="0" tIns="0" rIns="0" bIns="0" rtlCol="0">
            <a:spAutoFit/>
          </a:bodyPr>
          <a:lstStyle/>
          <a:p>
            <a:pPr marL="8664"/>
            <a:r>
              <a:rPr sz="614" i="1" spc="27" dirty="0">
                <a:solidFill>
                  <a:srgbClr val="6E6E6E"/>
                </a:solidFill>
                <a:latin typeface="Arial"/>
                <a:cs typeface="Arial"/>
              </a:rPr>
              <a:t>no</a:t>
            </a:r>
            <a:r>
              <a:rPr sz="614" i="1" spc="41" dirty="0">
                <a:solidFill>
                  <a:srgbClr val="6E6E6E"/>
                </a:solidFill>
                <a:latin typeface="Arial"/>
                <a:cs typeface="Arial"/>
              </a:rPr>
              <a:t> </a:t>
            </a:r>
            <a:r>
              <a:rPr sz="614" i="1" spc="14" dirty="0">
                <a:solidFill>
                  <a:srgbClr val="6E6E6E"/>
                </a:solidFill>
                <a:latin typeface="Arial"/>
                <a:cs typeface="Arial"/>
              </a:rPr>
              <a:t>value</a:t>
            </a:r>
            <a:endParaRPr sz="614" dirty="0">
              <a:latin typeface="Arial"/>
              <a:cs typeface="Arial"/>
            </a:endParaRPr>
          </a:p>
        </p:txBody>
      </p:sp>
      <p:sp>
        <p:nvSpPr>
          <p:cNvPr id="32" name="object 32"/>
          <p:cNvSpPr txBox="1"/>
          <p:nvPr/>
        </p:nvSpPr>
        <p:spPr>
          <a:xfrm>
            <a:off x="3109941" y="3475764"/>
            <a:ext cx="329686" cy="94513"/>
          </a:xfrm>
          <a:prstGeom prst="rect">
            <a:avLst/>
          </a:prstGeom>
        </p:spPr>
        <p:txBody>
          <a:bodyPr vert="horz" wrap="square" lIns="0" tIns="0" rIns="0" bIns="0" rtlCol="0">
            <a:spAutoFit/>
          </a:bodyPr>
          <a:lstStyle/>
          <a:p>
            <a:pPr marL="8664"/>
            <a:r>
              <a:rPr sz="614" i="1" spc="27" dirty="0">
                <a:solidFill>
                  <a:srgbClr val="6E6E6E"/>
                </a:solidFill>
                <a:latin typeface="Arial"/>
                <a:cs typeface="Arial"/>
              </a:rPr>
              <a:t>no</a:t>
            </a:r>
            <a:r>
              <a:rPr sz="614" i="1" spc="7" dirty="0">
                <a:solidFill>
                  <a:srgbClr val="6E6E6E"/>
                </a:solidFill>
                <a:latin typeface="Arial"/>
                <a:cs typeface="Arial"/>
              </a:rPr>
              <a:t> </a:t>
            </a:r>
            <a:r>
              <a:rPr sz="614" i="1" spc="14" dirty="0">
                <a:solidFill>
                  <a:srgbClr val="6E6E6E"/>
                </a:solidFill>
                <a:latin typeface="Arial"/>
                <a:cs typeface="Arial"/>
              </a:rPr>
              <a:t>value</a:t>
            </a:r>
            <a:endParaRPr sz="614" dirty="0">
              <a:latin typeface="Arial"/>
              <a:cs typeface="Arial"/>
            </a:endParaRPr>
          </a:p>
        </p:txBody>
      </p:sp>
      <p:sp>
        <p:nvSpPr>
          <p:cNvPr id="33" name="object 33"/>
          <p:cNvSpPr txBox="1"/>
          <p:nvPr/>
        </p:nvSpPr>
        <p:spPr>
          <a:xfrm>
            <a:off x="3916787" y="2323724"/>
            <a:ext cx="426730" cy="94513"/>
          </a:xfrm>
          <a:prstGeom prst="rect">
            <a:avLst/>
          </a:prstGeom>
        </p:spPr>
        <p:txBody>
          <a:bodyPr vert="horz" wrap="square" lIns="0" tIns="0" rIns="0" bIns="0" rtlCol="0">
            <a:spAutoFit/>
          </a:bodyPr>
          <a:lstStyle/>
          <a:p>
            <a:pPr marL="8664"/>
            <a:r>
              <a:rPr sz="614" spc="-7" dirty="0">
                <a:solidFill>
                  <a:srgbClr val="212121"/>
                </a:solidFill>
                <a:latin typeface="Arial"/>
                <a:cs typeface="Arial"/>
              </a:rPr>
              <a:t>PO Clauses</a:t>
            </a:r>
            <a:endParaRPr sz="614" dirty="0">
              <a:latin typeface="Arial"/>
              <a:cs typeface="Arial"/>
            </a:endParaRPr>
          </a:p>
        </p:txBody>
      </p:sp>
      <p:sp>
        <p:nvSpPr>
          <p:cNvPr id="34" name="object 34"/>
          <p:cNvSpPr txBox="1"/>
          <p:nvPr/>
        </p:nvSpPr>
        <p:spPr>
          <a:xfrm>
            <a:off x="3979172" y="2494242"/>
            <a:ext cx="1194410" cy="365678"/>
          </a:xfrm>
          <a:prstGeom prst="rect">
            <a:avLst/>
          </a:prstGeom>
        </p:spPr>
        <p:txBody>
          <a:bodyPr vert="horz" wrap="square" lIns="0" tIns="0" rIns="0" bIns="0" rtlCol="0">
            <a:spAutoFit/>
          </a:bodyPr>
          <a:lstStyle/>
          <a:p>
            <a:pPr marL="249521" indent="-236959">
              <a:buAutoNum type="arabicPlain"/>
              <a:tabLst>
                <a:tab pos="249955" algn="l"/>
              </a:tabLst>
            </a:pPr>
            <a:r>
              <a:rPr sz="614" spc="3" dirty="0">
                <a:solidFill>
                  <a:srgbClr val="212121"/>
                </a:solidFill>
                <a:latin typeface="Arial"/>
                <a:cs typeface="Arial"/>
              </a:rPr>
              <a:t>Equal</a:t>
            </a:r>
            <a:r>
              <a:rPr sz="614" spc="-3" dirty="0">
                <a:solidFill>
                  <a:srgbClr val="212121"/>
                </a:solidFill>
                <a:latin typeface="Arial"/>
                <a:cs typeface="Arial"/>
              </a:rPr>
              <a:t> </a:t>
            </a:r>
            <a:r>
              <a:rPr sz="614" spc="41" dirty="0">
                <a:solidFill>
                  <a:srgbClr val="212121"/>
                </a:solidFill>
                <a:latin typeface="Arial"/>
                <a:cs typeface="Arial"/>
              </a:rPr>
              <a:t>Opp</a:t>
            </a:r>
            <a:r>
              <a:rPr sz="614" spc="68" dirty="0">
                <a:solidFill>
                  <a:srgbClr val="212121"/>
                </a:solidFill>
                <a:latin typeface="Arial"/>
                <a:cs typeface="Arial"/>
              </a:rPr>
              <a:t>o</a:t>
            </a:r>
            <a:r>
              <a:rPr sz="614" spc="-10" dirty="0">
                <a:solidFill>
                  <a:srgbClr val="050505"/>
                </a:solidFill>
                <a:latin typeface="Arial"/>
                <a:cs typeface="Arial"/>
              </a:rPr>
              <a:t>r</a:t>
            </a:r>
            <a:r>
              <a:rPr sz="614" spc="31" dirty="0">
                <a:solidFill>
                  <a:srgbClr val="212121"/>
                </a:solidFill>
                <a:latin typeface="Arial"/>
                <a:cs typeface="Arial"/>
              </a:rPr>
              <a:t>tunity</a:t>
            </a:r>
            <a:endParaRPr sz="614" dirty="0">
              <a:latin typeface="Arial"/>
              <a:cs typeface="Arial"/>
            </a:endParaRPr>
          </a:p>
          <a:p>
            <a:pPr marL="249521" indent="-240858">
              <a:spcBef>
                <a:spcPts val="276"/>
              </a:spcBef>
              <a:buAutoNum type="arabicPlain"/>
              <a:tabLst>
                <a:tab pos="249955" algn="l"/>
              </a:tabLst>
            </a:pPr>
            <a:r>
              <a:rPr sz="614" spc="-3" dirty="0">
                <a:solidFill>
                  <a:srgbClr val="212121"/>
                </a:solidFill>
                <a:latin typeface="Arial"/>
                <a:cs typeface="Arial"/>
              </a:rPr>
              <a:t>UGA</a:t>
            </a:r>
            <a:r>
              <a:rPr sz="614" spc="3" dirty="0">
                <a:solidFill>
                  <a:srgbClr val="212121"/>
                </a:solidFill>
                <a:latin typeface="Arial"/>
                <a:cs typeface="Arial"/>
              </a:rPr>
              <a:t> </a:t>
            </a:r>
            <a:r>
              <a:rPr sz="614" spc="-17" dirty="0">
                <a:solidFill>
                  <a:srgbClr val="050505"/>
                </a:solidFill>
                <a:latin typeface="Arial"/>
                <a:cs typeface="Arial"/>
              </a:rPr>
              <a:t>T</a:t>
            </a:r>
            <a:r>
              <a:rPr sz="614" spc="7" dirty="0">
                <a:solidFill>
                  <a:srgbClr val="212121"/>
                </a:solidFill>
                <a:latin typeface="Arial"/>
                <a:cs typeface="Arial"/>
              </a:rPr>
              <a:t>erms</a:t>
            </a:r>
            <a:r>
              <a:rPr sz="614" spc="41" dirty="0">
                <a:solidFill>
                  <a:srgbClr val="212121"/>
                </a:solidFill>
                <a:latin typeface="Arial"/>
                <a:cs typeface="Arial"/>
              </a:rPr>
              <a:t> </a:t>
            </a:r>
            <a:r>
              <a:rPr sz="648" spc="58" dirty="0">
                <a:solidFill>
                  <a:srgbClr val="212121"/>
                </a:solidFill>
                <a:latin typeface="Times New Roman"/>
                <a:cs typeface="Times New Roman"/>
              </a:rPr>
              <a:t>&amp;</a:t>
            </a:r>
            <a:r>
              <a:rPr sz="648" spc="-7" dirty="0">
                <a:solidFill>
                  <a:srgbClr val="212121"/>
                </a:solidFill>
                <a:latin typeface="Times New Roman"/>
                <a:cs typeface="Times New Roman"/>
              </a:rPr>
              <a:t> </a:t>
            </a:r>
            <a:r>
              <a:rPr sz="614" spc="24" dirty="0">
                <a:solidFill>
                  <a:srgbClr val="212121"/>
                </a:solidFill>
                <a:latin typeface="Arial"/>
                <a:cs typeface="Arial"/>
              </a:rPr>
              <a:t>Cond</a:t>
            </a:r>
            <a:r>
              <a:rPr sz="614" spc="-7" dirty="0">
                <a:solidFill>
                  <a:srgbClr val="212121"/>
                </a:solidFill>
                <a:latin typeface="Arial"/>
                <a:cs typeface="Arial"/>
              </a:rPr>
              <a:t>i</a:t>
            </a:r>
            <a:r>
              <a:rPr sz="614" spc="85" dirty="0">
                <a:solidFill>
                  <a:srgbClr val="050505"/>
                </a:solidFill>
                <a:latin typeface="Arial"/>
                <a:cs typeface="Arial"/>
              </a:rPr>
              <a:t>t</a:t>
            </a:r>
            <a:r>
              <a:rPr sz="614" spc="-10" dirty="0">
                <a:solidFill>
                  <a:srgbClr val="212121"/>
                </a:solidFill>
                <a:latin typeface="Arial"/>
                <a:cs typeface="Arial"/>
              </a:rPr>
              <a:t>i</a:t>
            </a:r>
            <a:r>
              <a:rPr sz="614" spc="27" dirty="0">
                <a:solidFill>
                  <a:srgbClr val="212121"/>
                </a:solidFill>
                <a:latin typeface="Arial"/>
                <a:cs typeface="Arial"/>
              </a:rPr>
              <a:t>ons</a:t>
            </a:r>
            <a:endParaRPr sz="614" dirty="0">
              <a:latin typeface="Arial"/>
              <a:cs typeface="Arial"/>
            </a:endParaRPr>
          </a:p>
          <a:p>
            <a:pPr marL="8664">
              <a:spcBef>
                <a:spcPts val="334"/>
              </a:spcBef>
              <a:tabLst>
                <a:tab pos="249521" algn="l"/>
              </a:tabLst>
            </a:pPr>
            <a:r>
              <a:rPr sz="614" spc="20" dirty="0">
                <a:solidFill>
                  <a:srgbClr val="212121"/>
                </a:solidFill>
                <a:latin typeface="Arial"/>
                <a:cs typeface="Arial"/>
              </a:rPr>
              <a:t>033	</a:t>
            </a:r>
            <a:r>
              <a:rPr sz="614" spc="14" dirty="0">
                <a:solidFill>
                  <a:srgbClr val="212121"/>
                </a:solidFill>
                <a:latin typeface="Arial"/>
                <a:cs typeface="Arial"/>
              </a:rPr>
              <a:t>Export</a:t>
            </a:r>
            <a:r>
              <a:rPr sz="614" spc="-3" dirty="0">
                <a:solidFill>
                  <a:srgbClr val="212121"/>
                </a:solidFill>
                <a:latin typeface="Arial"/>
                <a:cs typeface="Arial"/>
              </a:rPr>
              <a:t> </a:t>
            </a:r>
            <a:r>
              <a:rPr sz="614" spc="31" dirty="0">
                <a:solidFill>
                  <a:srgbClr val="212121"/>
                </a:solidFill>
                <a:latin typeface="Arial"/>
                <a:cs typeface="Arial"/>
              </a:rPr>
              <a:t>Control</a:t>
            </a:r>
            <a:endParaRPr sz="614" dirty="0">
              <a:latin typeface="Arial"/>
              <a:cs typeface="Arial"/>
            </a:endParaRPr>
          </a:p>
        </p:txBody>
      </p:sp>
      <p:sp>
        <p:nvSpPr>
          <p:cNvPr id="35" name="object 35"/>
          <p:cNvSpPr txBox="1"/>
          <p:nvPr/>
        </p:nvSpPr>
        <p:spPr>
          <a:xfrm>
            <a:off x="4162166" y="4105069"/>
            <a:ext cx="812736" cy="104965"/>
          </a:xfrm>
          <a:prstGeom prst="rect">
            <a:avLst/>
          </a:prstGeom>
        </p:spPr>
        <p:txBody>
          <a:bodyPr vert="horz" wrap="square" lIns="0" tIns="0" rIns="0" bIns="0" rtlCol="0">
            <a:spAutoFit/>
          </a:bodyPr>
          <a:lstStyle/>
          <a:p>
            <a:pPr marL="8664"/>
            <a:r>
              <a:rPr sz="682" b="1" spc="14" dirty="0">
                <a:solidFill>
                  <a:srgbClr val="050505"/>
                </a:solidFill>
                <a:latin typeface="Arial"/>
                <a:cs typeface="Arial"/>
              </a:rPr>
              <a:t>Accounting </a:t>
            </a:r>
            <a:r>
              <a:rPr sz="682" b="1" spc="-89" dirty="0">
                <a:solidFill>
                  <a:srgbClr val="050505"/>
                </a:solidFill>
                <a:latin typeface="Arial"/>
                <a:cs typeface="Arial"/>
              </a:rPr>
              <a:t> </a:t>
            </a:r>
            <a:r>
              <a:rPr sz="682" b="1" spc="-3" dirty="0">
                <a:solidFill>
                  <a:srgbClr val="050505"/>
                </a:solidFill>
                <a:latin typeface="Arial"/>
                <a:cs typeface="Arial"/>
              </a:rPr>
              <a:t>Co</a:t>
            </a:r>
            <a:r>
              <a:rPr sz="682" b="1" spc="14" dirty="0">
                <a:solidFill>
                  <a:srgbClr val="050505"/>
                </a:solidFill>
                <a:latin typeface="Arial"/>
                <a:cs typeface="Arial"/>
              </a:rPr>
              <a:t>d</a:t>
            </a:r>
            <a:r>
              <a:rPr sz="682" b="1" spc="-17" dirty="0">
                <a:solidFill>
                  <a:srgbClr val="212121"/>
                </a:solidFill>
                <a:latin typeface="Arial"/>
                <a:cs typeface="Arial"/>
              </a:rPr>
              <a:t>es</a:t>
            </a:r>
            <a:endParaRPr sz="682" dirty="0">
              <a:latin typeface="Arial"/>
              <a:cs typeface="Arial"/>
            </a:endParaRPr>
          </a:p>
        </p:txBody>
      </p:sp>
      <p:sp>
        <p:nvSpPr>
          <p:cNvPr id="36" name="object 36"/>
          <p:cNvSpPr txBox="1"/>
          <p:nvPr/>
        </p:nvSpPr>
        <p:spPr>
          <a:xfrm>
            <a:off x="3195460" y="4290926"/>
            <a:ext cx="558864" cy="94513"/>
          </a:xfrm>
          <a:prstGeom prst="rect">
            <a:avLst/>
          </a:prstGeom>
        </p:spPr>
        <p:txBody>
          <a:bodyPr vert="horz" wrap="square" lIns="0" tIns="0" rIns="0" bIns="0" rtlCol="0">
            <a:spAutoFit/>
          </a:bodyPr>
          <a:lstStyle/>
          <a:p>
            <a:pPr marL="8664"/>
            <a:r>
              <a:rPr sz="614" spc="-515" dirty="0">
                <a:solidFill>
                  <a:srgbClr val="212121"/>
                </a:solidFill>
                <a:latin typeface="Arial"/>
                <a:cs typeface="Arial"/>
              </a:rPr>
              <a:t>I</a:t>
            </a:r>
            <a:r>
              <a:rPr sz="614" spc="31" dirty="0">
                <a:solidFill>
                  <a:srgbClr val="212121"/>
                </a:solidFill>
                <a:latin typeface="Arial"/>
                <a:cs typeface="Arial"/>
              </a:rPr>
              <a:t>MS</a:t>
            </a:r>
            <a:r>
              <a:rPr sz="614" spc="-44" dirty="0">
                <a:solidFill>
                  <a:srgbClr val="212121"/>
                </a:solidFill>
                <a:latin typeface="Arial"/>
                <a:cs typeface="Arial"/>
              </a:rPr>
              <a:t> </a:t>
            </a:r>
            <a:r>
              <a:rPr sz="614" spc="17" dirty="0">
                <a:solidFill>
                  <a:srgbClr val="212121"/>
                </a:solidFill>
                <a:latin typeface="Arial"/>
                <a:cs typeface="Arial"/>
              </a:rPr>
              <a:t>Account</a:t>
            </a:r>
            <a:endParaRPr sz="614" dirty="0">
              <a:latin typeface="Arial"/>
              <a:cs typeface="Arial"/>
            </a:endParaRPr>
          </a:p>
        </p:txBody>
      </p:sp>
      <p:sp>
        <p:nvSpPr>
          <p:cNvPr id="37" name="object 37"/>
          <p:cNvSpPr txBox="1"/>
          <p:nvPr/>
        </p:nvSpPr>
        <p:spPr>
          <a:xfrm>
            <a:off x="2864561" y="4465604"/>
            <a:ext cx="1302284" cy="201850"/>
          </a:xfrm>
          <a:prstGeom prst="rect">
            <a:avLst/>
          </a:prstGeom>
        </p:spPr>
        <p:txBody>
          <a:bodyPr vert="horz" wrap="square" lIns="0" tIns="0" rIns="0" bIns="0" rtlCol="0">
            <a:spAutoFit/>
          </a:bodyPr>
          <a:lstStyle/>
          <a:p>
            <a:pPr marL="4765" algn="ctr"/>
            <a:r>
              <a:rPr sz="614" spc="-17" dirty="0">
                <a:solidFill>
                  <a:srgbClr val="212121"/>
                </a:solidFill>
                <a:latin typeface="Arial"/>
                <a:cs typeface="Arial"/>
              </a:rPr>
              <a:t>1</a:t>
            </a:r>
            <a:r>
              <a:rPr sz="614" spc="51" dirty="0">
                <a:solidFill>
                  <a:srgbClr val="212121"/>
                </a:solidFill>
                <a:latin typeface="Arial"/>
                <a:cs typeface="Arial"/>
              </a:rPr>
              <a:t>0</a:t>
            </a:r>
            <a:r>
              <a:rPr sz="614" spc="96" dirty="0">
                <a:solidFill>
                  <a:srgbClr val="212121"/>
                </a:solidFill>
                <a:latin typeface="Arial"/>
                <a:cs typeface="Arial"/>
              </a:rPr>
              <a:t>1</a:t>
            </a:r>
            <a:r>
              <a:rPr sz="614" spc="-92" dirty="0">
                <a:solidFill>
                  <a:srgbClr val="212121"/>
                </a:solidFill>
                <a:latin typeface="Arial"/>
                <a:cs typeface="Arial"/>
              </a:rPr>
              <a:t>1</a:t>
            </a:r>
            <a:r>
              <a:rPr sz="614" spc="7" dirty="0">
                <a:solidFill>
                  <a:srgbClr val="212121"/>
                </a:solidFill>
                <a:latin typeface="Arial"/>
                <a:cs typeface="Arial"/>
              </a:rPr>
              <a:t>GJ57</a:t>
            </a:r>
            <a:r>
              <a:rPr sz="614" spc="-72" dirty="0">
                <a:solidFill>
                  <a:srgbClr val="212121"/>
                </a:solidFill>
                <a:latin typeface="Arial"/>
                <a:cs typeface="Arial"/>
              </a:rPr>
              <a:t>1</a:t>
            </a:r>
            <a:r>
              <a:rPr sz="614" spc="20" dirty="0">
                <a:solidFill>
                  <a:srgbClr val="212121"/>
                </a:solidFill>
                <a:latin typeface="Arial"/>
                <a:cs typeface="Arial"/>
              </a:rPr>
              <a:t>000</a:t>
            </a:r>
            <a:endParaRPr sz="614" dirty="0">
              <a:latin typeface="Arial"/>
              <a:cs typeface="Arial"/>
            </a:endParaRPr>
          </a:p>
          <a:p>
            <a:pPr algn="ctr">
              <a:spcBef>
                <a:spcPts val="82"/>
              </a:spcBef>
            </a:pPr>
            <a:r>
              <a:rPr sz="614" spc="-51" dirty="0">
                <a:solidFill>
                  <a:srgbClr val="6E6E6E"/>
                </a:solidFill>
                <a:latin typeface="Times New Roman"/>
                <a:cs typeface="Times New Roman"/>
              </a:rPr>
              <a:t>PHARMACEUTICA</a:t>
            </a:r>
            <a:r>
              <a:rPr sz="614" spc="-58" dirty="0">
                <a:solidFill>
                  <a:srgbClr val="6E6E6E"/>
                </a:solidFill>
                <a:latin typeface="Times New Roman"/>
                <a:cs typeface="Times New Roman"/>
              </a:rPr>
              <a:t> </a:t>
            </a:r>
            <a:r>
              <a:rPr sz="614" spc="-139" dirty="0">
                <a:solidFill>
                  <a:srgbClr val="505050"/>
                </a:solidFill>
                <a:latin typeface="Times New Roman"/>
                <a:cs typeface="Times New Roman"/>
              </a:rPr>
              <a:t>L</a:t>
            </a:r>
            <a:r>
              <a:rPr sz="614" spc="34" dirty="0">
                <a:solidFill>
                  <a:srgbClr val="505050"/>
                </a:solidFill>
                <a:latin typeface="Times New Roman"/>
                <a:cs typeface="Times New Roman"/>
              </a:rPr>
              <a:t> </a:t>
            </a:r>
            <a:r>
              <a:rPr sz="580" spc="75" dirty="0">
                <a:solidFill>
                  <a:srgbClr val="6E6E6E"/>
                </a:solidFill>
                <a:latin typeface="Arial"/>
                <a:cs typeface="Arial"/>
              </a:rPr>
              <a:t>&amp;</a:t>
            </a:r>
            <a:r>
              <a:rPr sz="580" spc="27" dirty="0">
                <a:solidFill>
                  <a:srgbClr val="6E6E6E"/>
                </a:solidFill>
                <a:latin typeface="Arial"/>
                <a:cs typeface="Arial"/>
              </a:rPr>
              <a:t> </a:t>
            </a:r>
            <a:r>
              <a:rPr sz="614" spc="-48" dirty="0">
                <a:solidFill>
                  <a:srgbClr val="6E6E6E"/>
                </a:solidFill>
                <a:latin typeface="Times New Roman"/>
                <a:cs typeface="Times New Roman"/>
              </a:rPr>
              <a:t>BIOMED</a:t>
            </a:r>
            <a:r>
              <a:rPr sz="614" dirty="0">
                <a:solidFill>
                  <a:srgbClr val="6E6E6E"/>
                </a:solidFill>
                <a:latin typeface="Times New Roman"/>
                <a:cs typeface="Times New Roman"/>
              </a:rPr>
              <a:t> </a:t>
            </a:r>
            <a:r>
              <a:rPr sz="614" spc="-72" dirty="0">
                <a:solidFill>
                  <a:srgbClr val="6E6E6E"/>
                </a:solidFill>
                <a:latin typeface="Times New Roman"/>
                <a:cs typeface="Times New Roman"/>
              </a:rPr>
              <a:t> </a:t>
            </a:r>
            <a:r>
              <a:rPr sz="614" spc="-48" dirty="0">
                <a:solidFill>
                  <a:srgbClr val="6E6E6E"/>
                </a:solidFill>
                <a:latin typeface="Times New Roman"/>
                <a:cs typeface="Times New Roman"/>
              </a:rPr>
              <a:t>SCIENC</a:t>
            </a:r>
            <a:endParaRPr sz="614" dirty="0">
              <a:latin typeface="Times New Roman"/>
              <a:cs typeface="Times New Roman"/>
            </a:endParaRPr>
          </a:p>
        </p:txBody>
      </p:sp>
      <p:sp>
        <p:nvSpPr>
          <p:cNvPr id="38" name="object 38"/>
          <p:cNvSpPr txBox="1"/>
          <p:nvPr/>
        </p:nvSpPr>
        <p:spPr>
          <a:xfrm>
            <a:off x="2802176" y="4949342"/>
            <a:ext cx="1419255" cy="104965"/>
          </a:xfrm>
          <a:prstGeom prst="rect">
            <a:avLst/>
          </a:prstGeom>
          <a:solidFill>
            <a:srgbClr val="FFFF00"/>
          </a:solidFill>
          <a:ln>
            <a:solidFill>
              <a:srgbClr val="C00000"/>
            </a:solidFill>
          </a:ln>
        </p:spPr>
        <p:txBody>
          <a:bodyPr vert="horz" wrap="square" lIns="0" tIns="0" rIns="0" bIns="0" rtlCol="0">
            <a:spAutoFit/>
          </a:bodyPr>
          <a:lstStyle/>
          <a:p>
            <a:pPr marL="8664"/>
            <a:r>
              <a:rPr sz="682" b="1" spc="68" dirty="0">
                <a:solidFill>
                  <a:srgbClr val="212121"/>
                </a:solidFill>
                <a:latin typeface="Arial"/>
                <a:cs typeface="Arial"/>
              </a:rPr>
              <a:t>I</a:t>
            </a:r>
            <a:r>
              <a:rPr sz="682" b="1" spc="38" dirty="0">
                <a:solidFill>
                  <a:srgbClr val="212121"/>
                </a:solidFill>
                <a:latin typeface="Arial"/>
                <a:cs typeface="Arial"/>
              </a:rPr>
              <a:t>nt</a:t>
            </a:r>
            <a:r>
              <a:rPr sz="682" b="1" spc="10" dirty="0">
                <a:solidFill>
                  <a:srgbClr val="212121"/>
                </a:solidFill>
                <a:latin typeface="Arial"/>
                <a:cs typeface="Arial"/>
              </a:rPr>
              <a:t>e</a:t>
            </a:r>
            <a:r>
              <a:rPr sz="682" b="1" spc="20" dirty="0">
                <a:solidFill>
                  <a:srgbClr val="050505"/>
                </a:solidFill>
                <a:latin typeface="Arial"/>
                <a:cs typeface="Arial"/>
              </a:rPr>
              <a:t>r</a:t>
            </a:r>
            <a:r>
              <a:rPr sz="682" b="1" spc="10" dirty="0">
                <a:solidFill>
                  <a:srgbClr val="050505"/>
                </a:solidFill>
                <a:latin typeface="Arial"/>
                <a:cs typeface="Arial"/>
              </a:rPr>
              <a:t>n</a:t>
            </a:r>
            <a:r>
              <a:rPr sz="682" b="1" spc="27" dirty="0">
                <a:solidFill>
                  <a:srgbClr val="212121"/>
                </a:solidFill>
                <a:latin typeface="Arial"/>
                <a:cs typeface="Arial"/>
              </a:rPr>
              <a:t>al</a:t>
            </a:r>
            <a:r>
              <a:rPr sz="682" b="1" spc="3" dirty="0">
                <a:solidFill>
                  <a:srgbClr val="212121"/>
                </a:solidFill>
                <a:latin typeface="Arial"/>
                <a:cs typeface="Arial"/>
              </a:rPr>
              <a:t> </a:t>
            </a:r>
            <a:r>
              <a:rPr sz="682" b="1" spc="75" dirty="0">
                <a:solidFill>
                  <a:srgbClr val="212121"/>
                </a:solidFill>
                <a:latin typeface="Arial"/>
                <a:cs typeface="Arial"/>
              </a:rPr>
              <a:t>N</a:t>
            </a:r>
            <a:r>
              <a:rPr sz="682" b="1" spc="24" dirty="0">
                <a:solidFill>
                  <a:srgbClr val="212121"/>
                </a:solidFill>
                <a:latin typeface="Arial"/>
                <a:cs typeface="Arial"/>
              </a:rPr>
              <a:t>o</a:t>
            </a:r>
            <a:r>
              <a:rPr sz="682" b="1" spc="65" dirty="0">
                <a:solidFill>
                  <a:srgbClr val="050505"/>
                </a:solidFill>
                <a:latin typeface="Arial"/>
                <a:cs typeface="Arial"/>
              </a:rPr>
              <a:t>t</a:t>
            </a:r>
            <a:r>
              <a:rPr sz="682" b="1" spc="-17" dirty="0">
                <a:solidFill>
                  <a:srgbClr val="212121"/>
                </a:solidFill>
                <a:latin typeface="Arial"/>
                <a:cs typeface="Arial"/>
              </a:rPr>
              <a:t>es</a:t>
            </a:r>
            <a:r>
              <a:rPr sz="682" b="1" spc="-3" dirty="0">
                <a:solidFill>
                  <a:srgbClr val="212121"/>
                </a:solidFill>
                <a:latin typeface="Arial"/>
                <a:cs typeface="Arial"/>
              </a:rPr>
              <a:t> </a:t>
            </a:r>
            <a:r>
              <a:rPr sz="682" b="1" spc="10" dirty="0">
                <a:solidFill>
                  <a:srgbClr val="212121"/>
                </a:solidFill>
                <a:latin typeface="Arial"/>
                <a:cs typeface="Arial"/>
              </a:rPr>
              <a:t>a</a:t>
            </a:r>
            <a:r>
              <a:rPr sz="682" b="1" spc="3" dirty="0">
                <a:solidFill>
                  <a:srgbClr val="050505"/>
                </a:solidFill>
                <a:latin typeface="Arial"/>
                <a:cs typeface="Arial"/>
              </a:rPr>
              <a:t>n</a:t>
            </a:r>
            <a:r>
              <a:rPr sz="682" b="1" spc="48" dirty="0">
                <a:solidFill>
                  <a:srgbClr val="212121"/>
                </a:solidFill>
                <a:latin typeface="Arial"/>
                <a:cs typeface="Arial"/>
              </a:rPr>
              <a:t>d</a:t>
            </a:r>
            <a:r>
              <a:rPr sz="682" b="1" spc="-3" dirty="0">
                <a:solidFill>
                  <a:srgbClr val="212121"/>
                </a:solidFill>
                <a:latin typeface="Arial"/>
                <a:cs typeface="Arial"/>
              </a:rPr>
              <a:t> </a:t>
            </a:r>
            <a:r>
              <a:rPr sz="682" b="1" spc="44" dirty="0">
                <a:solidFill>
                  <a:srgbClr val="050505"/>
                </a:solidFill>
                <a:latin typeface="Arial"/>
                <a:cs typeface="Arial"/>
              </a:rPr>
              <a:t>A</a:t>
            </a:r>
            <a:r>
              <a:rPr sz="682" b="1" spc="55" dirty="0">
                <a:solidFill>
                  <a:srgbClr val="050505"/>
                </a:solidFill>
                <a:latin typeface="Arial"/>
                <a:cs typeface="Arial"/>
              </a:rPr>
              <a:t>t</a:t>
            </a:r>
            <a:r>
              <a:rPr sz="682" b="1" spc="14" dirty="0">
                <a:solidFill>
                  <a:srgbClr val="212121"/>
                </a:solidFill>
                <a:latin typeface="Arial"/>
                <a:cs typeface="Arial"/>
              </a:rPr>
              <a:t>t</a:t>
            </a:r>
            <a:r>
              <a:rPr sz="682" b="1" spc="61" dirty="0">
                <a:solidFill>
                  <a:srgbClr val="212121"/>
                </a:solidFill>
                <a:latin typeface="Arial"/>
                <a:cs typeface="Arial"/>
              </a:rPr>
              <a:t>a</a:t>
            </a:r>
            <a:r>
              <a:rPr sz="682" b="1" spc="3" dirty="0">
                <a:solidFill>
                  <a:srgbClr val="050505"/>
                </a:solidFill>
                <a:latin typeface="Arial"/>
                <a:cs typeface="Arial"/>
              </a:rPr>
              <a:t>ch</a:t>
            </a:r>
            <a:r>
              <a:rPr sz="682" b="1" spc="27" dirty="0">
                <a:solidFill>
                  <a:srgbClr val="050505"/>
                </a:solidFill>
                <a:latin typeface="Arial"/>
                <a:cs typeface="Arial"/>
              </a:rPr>
              <a:t>m</a:t>
            </a:r>
            <a:r>
              <a:rPr sz="682" b="1" spc="41" dirty="0">
                <a:solidFill>
                  <a:srgbClr val="212121"/>
                </a:solidFill>
                <a:latin typeface="Arial"/>
                <a:cs typeface="Arial"/>
              </a:rPr>
              <a:t>e</a:t>
            </a:r>
            <a:r>
              <a:rPr sz="682" b="1" spc="61" dirty="0">
                <a:solidFill>
                  <a:srgbClr val="050505"/>
                </a:solidFill>
                <a:latin typeface="Arial"/>
                <a:cs typeface="Arial"/>
              </a:rPr>
              <a:t>n</a:t>
            </a:r>
            <a:r>
              <a:rPr sz="682" b="1" spc="10" dirty="0">
                <a:solidFill>
                  <a:srgbClr val="050505"/>
                </a:solidFill>
                <a:latin typeface="Arial"/>
                <a:cs typeface="Arial"/>
              </a:rPr>
              <a:t>t</a:t>
            </a:r>
            <a:r>
              <a:rPr sz="682" b="1" spc="-51" dirty="0">
                <a:solidFill>
                  <a:srgbClr val="2F2A0C"/>
                </a:solidFill>
                <a:latin typeface="Arial"/>
                <a:cs typeface="Arial"/>
              </a:rPr>
              <a:t>s</a:t>
            </a:r>
            <a:endParaRPr sz="682" dirty="0">
              <a:latin typeface="Arial"/>
              <a:cs typeface="Arial"/>
            </a:endParaRPr>
          </a:p>
        </p:txBody>
      </p:sp>
      <p:sp>
        <p:nvSpPr>
          <p:cNvPr id="39" name="object 39"/>
          <p:cNvSpPr txBox="1"/>
          <p:nvPr/>
        </p:nvSpPr>
        <p:spPr>
          <a:xfrm>
            <a:off x="6279091" y="144059"/>
            <a:ext cx="489548" cy="120802"/>
          </a:xfrm>
          <a:prstGeom prst="rect">
            <a:avLst/>
          </a:prstGeom>
        </p:spPr>
        <p:txBody>
          <a:bodyPr vert="horz" wrap="square" lIns="0" tIns="0" rIns="0" bIns="0" rtlCol="0">
            <a:spAutoFit/>
          </a:bodyPr>
          <a:lstStyle/>
          <a:p>
            <a:pPr marL="8664"/>
            <a:r>
              <a:rPr sz="785" spc="14" dirty="0">
                <a:solidFill>
                  <a:srgbClr val="212121"/>
                </a:solidFill>
                <a:latin typeface="Times New Roman"/>
                <a:cs typeface="Times New Roman"/>
              </a:rPr>
              <a:t>Page</a:t>
            </a:r>
            <a:r>
              <a:rPr sz="785" spc="85" dirty="0">
                <a:solidFill>
                  <a:srgbClr val="212121"/>
                </a:solidFill>
                <a:latin typeface="Times New Roman"/>
                <a:cs typeface="Times New Roman"/>
              </a:rPr>
              <a:t> </a:t>
            </a:r>
            <a:r>
              <a:rPr sz="785" spc="38" dirty="0">
                <a:solidFill>
                  <a:srgbClr val="212121"/>
                </a:solidFill>
                <a:latin typeface="Times New Roman"/>
                <a:cs typeface="Times New Roman"/>
              </a:rPr>
              <a:t>1</a:t>
            </a:r>
            <a:r>
              <a:rPr sz="785" spc="-72" dirty="0">
                <a:solidFill>
                  <a:srgbClr val="212121"/>
                </a:solidFill>
                <a:latin typeface="Times New Roman"/>
                <a:cs typeface="Times New Roman"/>
              </a:rPr>
              <a:t> </a:t>
            </a:r>
            <a:r>
              <a:rPr sz="785" spc="14" dirty="0">
                <a:solidFill>
                  <a:srgbClr val="212121"/>
                </a:solidFill>
                <a:latin typeface="Times New Roman"/>
                <a:cs typeface="Times New Roman"/>
              </a:rPr>
              <a:t>of</a:t>
            </a:r>
            <a:r>
              <a:rPr sz="785" spc="-34" dirty="0">
                <a:solidFill>
                  <a:srgbClr val="212121"/>
                </a:solidFill>
                <a:latin typeface="Times New Roman"/>
                <a:cs typeface="Times New Roman"/>
              </a:rPr>
              <a:t> </a:t>
            </a:r>
            <a:r>
              <a:rPr sz="785" spc="48" dirty="0">
                <a:solidFill>
                  <a:srgbClr val="212121"/>
                </a:solidFill>
                <a:latin typeface="Times New Roman"/>
                <a:cs typeface="Times New Roman"/>
              </a:rPr>
              <a:t>2</a:t>
            </a:r>
            <a:endParaRPr sz="785" dirty="0">
              <a:latin typeface="Times New Roman"/>
              <a:cs typeface="Times New Roman"/>
            </a:endParaRPr>
          </a:p>
        </p:txBody>
      </p:sp>
      <p:sp>
        <p:nvSpPr>
          <p:cNvPr id="40" name="object 40"/>
          <p:cNvSpPr txBox="1"/>
          <p:nvPr/>
        </p:nvSpPr>
        <p:spPr>
          <a:xfrm>
            <a:off x="5825762" y="915124"/>
            <a:ext cx="295028" cy="104965"/>
          </a:xfrm>
          <a:prstGeom prst="rect">
            <a:avLst/>
          </a:prstGeom>
        </p:spPr>
        <p:txBody>
          <a:bodyPr vert="horz" wrap="square" lIns="0" tIns="0" rIns="0" bIns="0" rtlCol="0">
            <a:spAutoFit/>
          </a:bodyPr>
          <a:lstStyle/>
          <a:p>
            <a:pPr marL="8664"/>
            <a:r>
              <a:rPr sz="682" b="1" spc="14" dirty="0">
                <a:solidFill>
                  <a:srgbClr val="050505"/>
                </a:solidFill>
                <a:latin typeface="Arial"/>
                <a:cs typeface="Arial"/>
              </a:rPr>
              <a:t>Billing</a:t>
            </a:r>
            <a:endParaRPr sz="682" dirty="0">
              <a:latin typeface="Arial"/>
              <a:cs typeface="Arial"/>
            </a:endParaRPr>
          </a:p>
        </p:txBody>
      </p:sp>
      <p:sp>
        <p:nvSpPr>
          <p:cNvPr id="41" name="object 41"/>
          <p:cNvSpPr txBox="1"/>
          <p:nvPr/>
        </p:nvSpPr>
        <p:spPr>
          <a:xfrm>
            <a:off x="5255980" y="1067710"/>
            <a:ext cx="1021552" cy="227498"/>
          </a:xfrm>
          <a:prstGeom prst="rect">
            <a:avLst/>
          </a:prstGeom>
        </p:spPr>
        <p:txBody>
          <a:bodyPr vert="horz" wrap="square" lIns="0" tIns="0" rIns="0" bIns="0" rtlCol="0">
            <a:spAutoFit/>
          </a:bodyPr>
          <a:lstStyle/>
          <a:p>
            <a:pPr marL="8664"/>
            <a:r>
              <a:rPr sz="614" b="1" spc="7" dirty="0">
                <a:solidFill>
                  <a:srgbClr val="050505"/>
                </a:solidFill>
                <a:latin typeface="Arial"/>
                <a:cs typeface="Arial"/>
              </a:rPr>
              <a:t>Bill</a:t>
            </a:r>
            <a:r>
              <a:rPr sz="614" b="1" spc="-51" dirty="0">
                <a:solidFill>
                  <a:srgbClr val="050505"/>
                </a:solidFill>
                <a:latin typeface="Arial"/>
                <a:cs typeface="Arial"/>
              </a:rPr>
              <a:t> </a:t>
            </a:r>
            <a:r>
              <a:rPr sz="614" b="1" spc="48" dirty="0">
                <a:solidFill>
                  <a:srgbClr val="050505"/>
                </a:solidFill>
                <a:latin typeface="Arial"/>
                <a:cs typeface="Arial"/>
              </a:rPr>
              <a:t>T</a:t>
            </a:r>
            <a:r>
              <a:rPr sz="614" b="1" spc="27" dirty="0">
                <a:solidFill>
                  <a:srgbClr val="212121"/>
                </a:solidFill>
                <a:latin typeface="Arial"/>
                <a:cs typeface="Arial"/>
              </a:rPr>
              <a:t>o</a:t>
            </a:r>
            <a:endParaRPr sz="614" dirty="0">
              <a:latin typeface="Arial"/>
              <a:cs typeface="Arial"/>
            </a:endParaRPr>
          </a:p>
          <a:p>
            <a:pPr marL="20793">
              <a:spcBef>
                <a:spcPts val="310"/>
              </a:spcBef>
            </a:pPr>
            <a:r>
              <a:rPr sz="614" spc="44" dirty="0">
                <a:solidFill>
                  <a:srgbClr val="212121"/>
                </a:solidFill>
                <a:latin typeface="Arial"/>
                <a:cs typeface="Arial"/>
              </a:rPr>
              <a:t>Attn</a:t>
            </a:r>
            <a:r>
              <a:rPr sz="614" spc="119" dirty="0">
                <a:solidFill>
                  <a:srgbClr val="050505"/>
                </a:solidFill>
                <a:latin typeface="Arial"/>
                <a:cs typeface="Arial"/>
              </a:rPr>
              <a:t>:</a:t>
            </a:r>
            <a:r>
              <a:rPr sz="614" spc="-10" dirty="0">
                <a:solidFill>
                  <a:srgbClr val="212121"/>
                </a:solidFill>
                <a:latin typeface="Arial"/>
                <a:cs typeface="Arial"/>
              </a:rPr>
              <a:t>ACCOUNTS</a:t>
            </a:r>
            <a:r>
              <a:rPr sz="614" dirty="0">
                <a:solidFill>
                  <a:srgbClr val="212121"/>
                </a:solidFill>
                <a:latin typeface="Arial"/>
                <a:cs typeface="Arial"/>
              </a:rPr>
              <a:t> </a:t>
            </a:r>
            <a:r>
              <a:rPr sz="614" spc="-82" dirty="0">
                <a:solidFill>
                  <a:srgbClr val="212121"/>
                </a:solidFill>
                <a:latin typeface="Arial"/>
                <a:cs typeface="Arial"/>
              </a:rPr>
              <a:t> </a:t>
            </a:r>
            <a:r>
              <a:rPr sz="614" spc="-31" dirty="0">
                <a:solidFill>
                  <a:srgbClr val="212121"/>
                </a:solidFill>
                <a:latin typeface="Arial"/>
                <a:cs typeface="Arial"/>
              </a:rPr>
              <a:t>PAYABLE</a:t>
            </a:r>
            <a:endParaRPr sz="614" dirty="0">
              <a:latin typeface="Arial"/>
              <a:cs typeface="Arial"/>
            </a:endParaRPr>
          </a:p>
        </p:txBody>
      </p:sp>
      <p:sp>
        <p:nvSpPr>
          <p:cNvPr id="42" name="object 42"/>
          <p:cNvSpPr txBox="1"/>
          <p:nvPr/>
        </p:nvSpPr>
        <p:spPr>
          <a:xfrm>
            <a:off x="5235186" y="1421223"/>
            <a:ext cx="1025884" cy="444417"/>
          </a:xfrm>
          <a:prstGeom prst="rect">
            <a:avLst/>
          </a:prstGeom>
        </p:spPr>
        <p:txBody>
          <a:bodyPr vert="horz" wrap="square" lIns="0" tIns="0" rIns="0" bIns="0" rtlCol="0">
            <a:spAutoFit/>
          </a:bodyPr>
          <a:lstStyle/>
          <a:p>
            <a:pPr marL="41587" marR="3466" indent="3899">
              <a:lnSpc>
                <a:spcPct val="115599"/>
              </a:lnSpc>
            </a:pPr>
            <a:r>
              <a:rPr sz="614" spc="-7" dirty="0">
                <a:solidFill>
                  <a:srgbClr val="212121"/>
                </a:solidFill>
                <a:latin typeface="Arial"/>
                <a:cs typeface="Arial"/>
              </a:rPr>
              <a:t>BUS</a:t>
            </a:r>
            <a:r>
              <a:rPr sz="614" spc="-48" dirty="0">
                <a:solidFill>
                  <a:srgbClr val="212121"/>
                </a:solidFill>
                <a:latin typeface="Arial"/>
                <a:cs typeface="Arial"/>
              </a:rPr>
              <a:t>I</a:t>
            </a:r>
            <a:r>
              <a:rPr sz="614" spc="44" dirty="0">
                <a:solidFill>
                  <a:srgbClr val="050505"/>
                </a:solidFill>
                <a:latin typeface="Arial"/>
                <a:cs typeface="Arial"/>
              </a:rPr>
              <a:t>N</a:t>
            </a:r>
            <a:r>
              <a:rPr sz="614" spc="-68" dirty="0">
                <a:solidFill>
                  <a:srgbClr val="212121"/>
                </a:solidFill>
                <a:latin typeface="Arial"/>
                <a:cs typeface="Arial"/>
              </a:rPr>
              <a:t>ESS</a:t>
            </a:r>
            <a:r>
              <a:rPr sz="614" spc="10" dirty="0">
                <a:solidFill>
                  <a:srgbClr val="212121"/>
                </a:solidFill>
                <a:latin typeface="Arial"/>
                <a:cs typeface="Arial"/>
              </a:rPr>
              <a:t> </a:t>
            </a:r>
            <a:r>
              <a:rPr sz="614" spc="-48" dirty="0">
                <a:solidFill>
                  <a:srgbClr val="212121"/>
                </a:solidFill>
                <a:latin typeface="Arial"/>
                <a:cs typeface="Arial"/>
              </a:rPr>
              <a:t>SERVICES</a:t>
            </a:r>
            <a:r>
              <a:rPr sz="614" spc="78" dirty="0">
                <a:solidFill>
                  <a:srgbClr val="212121"/>
                </a:solidFill>
                <a:latin typeface="Arial"/>
                <a:cs typeface="Arial"/>
              </a:rPr>
              <a:t> </a:t>
            </a:r>
            <a:r>
              <a:rPr sz="614" spc="-24" dirty="0">
                <a:solidFill>
                  <a:srgbClr val="212121"/>
                </a:solidFill>
                <a:latin typeface="Arial"/>
                <a:cs typeface="Arial"/>
              </a:rPr>
              <a:t>BLDG</a:t>
            </a:r>
            <a:r>
              <a:rPr sz="614" spc="-10" dirty="0">
                <a:solidFill>
                  <a:srgbClr val="212121"/>
                </a:solidFill>
                <a:latin typeface="Arial"/>
                <a:cs typeface="Arial"/>
              </a:rPr>
              <a:t> </a:t>
            </a:r>
            <a:r>
              <a:rPr sz="614" spc="14" dirty="0">
                <a:solidFill>
                  <a:srgbClr val="212121"/>
                </a:solidFill>
                <a:latin typeface="Arial"/>
                <a:cs typeface="Arial"/>
              </a:rPr>
              <a:t>424</a:t>
            </a:r>
            <a:r>
              <a:rPr sz="614" spc="72" dirty="0">
                <a:solidFill>
                  <a:srgbClr val="212121"/>
                </a:solidFill>
                <a:latin typeface="Arial"/>
                <a:cs typeface="Arial"/>
              </a:rPr>
              <a:t> </a:t>
            </a:r>
            <a:r>
              <a:rPr sz="614" spc="-92" dirty="0">
                <a:solidFill>
                  <a:srgbClr val="212121"/>
                </a:solidFill>
                <a:latin typeface="Arial"/>
                <a:cs typeface="Arial"/>
              </a:rPr>
              <a:t>E</a:t>
            </a:r>
            <a:r>
              <a:rPr sz="614" spc="34" dirty="0">
                <a:solidFill>
                  <a:srgbClr val="212121"/>
                </a:solidFill>
                <a:latin typeface="Arial"/>
                <a:cs typeface="Arial"/>
              </a:rPr>
              <a:t> </a:t>
            </a:r>
            <a:r>
              <a:rPr sz="614" spc="-10" dirty="0">
                <a:solidFill>
                  <a:srgbClr val="212121"/>
                </a:solidFill>
                <a:latin typeface="Arial"/>
                <a:cs typeface="Arial"/>
              </a:rPr>
              <a:t>BROAD</a:t>
            </a:r>
            <a:r>
              <a:rPr sz="614" spc="14" dirty="0">
                <a:solidFill>
                  <a:srgbClr val="212121"/>
                </a:solidFill>
                <a:latin typeface="Arial"/>
                <a:cs typeface="Arial"/>
              </a:rPr>
              <a:t> </a:t>
            </a:r>
            <a:r>
              <a:rPr sz="614" spc="-38" dirty="0">
                <a:solidFill>
                  <a:srgbClr val="212121"/>
                </a:solidFill>
                <a:latin typeface="Arial"/>
                <a:cs typeface="Arial"/>
              </a:rPr>
              <a:t>ST</a:t>
            </a:r>
            <a:endParaRPr sz="614" dirty="0">
              <a:latin typeface="Arial"/>
              <a:cs typeface="Arial"/>
            </a:endParaRPr>
          </a:p>
          <a:p>
            <a:pPr marL="8664">
              <a:spcBef>
                <a:spcPts val="78"/>
              </a:spcBef>
            </a:pPr>
            <a:r>
              <a:rPr sz="682" spc="-96" dirty="0">
                <a:solidFill>
                  <a:srgbClr val="C8C8CA"/>
                </a:solidFill>
                <a:latin typeface="Arial"/>
                <a:cs typeface="Arial"/>
              </a:rPr>
              <a:t>I</a:t>
            </a:r>
            <a:r>
              <a:rPr sz="682" spc="-24" dirty="0">
                <a:solidFill>
                  <a:srgbClr val="C8C8CA"/>
                </a:solidFill>
                <a:latin typeface="Arial"/>
                <a:cs typeface="Arial"/>
              </a:rPr>
              <a:t>I</a:t>
            </a:r>
            <a:r>
              <a:rPr sz="614" spc="-14" dirty="0">
                <a:solidFill>
                  <a:srgbClr val="212121"/>
                </a:solidFill>
                <a:latin typeface="Arial"/>
                <a:cs typeface="Arial"/>
              </a:rPr>
              <a:t>ATHEN</a:t>
            </a:r>
            <a:r>
              <a:rPr sz="614" spc="-7" dirty="0">
                <a:solidFill>
                  <a:srgbClr val="212121"/>
                </a:solidFill>
                <a:latin typeface="Arial"/>
                <a:cs typeface="Arial"/>
              </a:rPr>
              <a:t>S</a:t>
            </a:r>
            <a:r>
              <a:rPr sz="614" spc="188" dirty="0">
                <a:solidFill>
                  <a:srgbClr val="212121"/>
                </a:solidFill>
                <a:latin typeface="Arial"/>
                <a:cs typeface="Arial"/>
              </a:rPr>
              <a:t>,</a:t>
            </a:r>
            <a:r>
              <a:rPr sz="614" spc="-10" dirty="0">
                <a:solidFill>
                  <a:srgbClr val="212121"/>
                </a:solidFill>
                <a:latin typeface="Arial"/>
                <a:cs typeface="Arial"/>
              </a:rPr>
              <a:t>GA</a:t>
            </a:r>
            <a:r>
              <a:rPr sz="614" spc="41" dirty="0">
                <a:solidFill>
                  <a:srgbClr val="212121"/>
                </a:solidFill>
                <a:latin typeface="Arial"/>
                <a:cs typeface="Arial"/>
              </a:rPr>
              <a:t> </a:t>
            </a:r>
            <a:r>
              <a:rPr sz="614" spc="24" dirty="0">
                <a:solidFill>
                  <a:srgbClr val="212121"/>
                </a:solidFill>
                <a:latin typeface="Arial"/>
                <a:cs typeface="Arial"/>
              </a:rPr>
              <a:t>30602-42</a:t>
            </a:r>
            <a:r>
              <a:rPr sz="614" spc="-34" dirty="0">
                <a:solidFill>
                  <a:srgbClr val="212121"/>
                </a:solidFill>
                <a:latin typeface="Arial"/>
                <a:cs typeface="Arial"/>
              </a:rPr>
              <a:t>1</a:t>
            </a:r>
            <a:r>
              <a:rPr sz="614" spc="20" dirty="0">
                <a:solidFill>
                  <a:srgbClr val="212121"/>
                </a:solidFill>
                <a:latin typeface="Arial"/>
                <a:cs typeface="Arial"/>
              </a:rPr>
              <a:t>4</a:t>
            </a:r>
            <a:endParaRPr sz="614" dirty="0">
              <a:latin typeface="Arial"/>
              <a:cs typeface="Arial"/>
            </a:endParaRPr>
          </a:p>
          <a:p>
            <a:pPr marL="45919">
              <a:spcBef>
                <a:spcPts val="133"/>
              </a:spcBef>
            </a:pPr>
            <a:r>
              <a:rPr sz="614" spc="31" dirty="0">
                <a:solidFill>
                  <a:srgbClr val="212121"/>
                </a:solidFill>
                <a:latin typeface="Arial"/>
                <a:cs typeface="Arial"/>
              </a:rPr>
              <a:t>United</a:t>
            </a:r>
            <a:r>
              <a:rPr sz="614" spc="-14" dirty="0">
                <a:solidFill>
                  <a:srgbClr val="212121"/>
                </a:solidFill>
                <a:latin typeface="Arial"/>
                <a:cs typeface="Arial"/>
              </a:rPr>
              <a:t> </a:t>
            </a:r>
            <a:r>
              <a:rPr sz="614" dirty="0">
                <a:solidFill>
                  <a:srgbClr val="212121"/>
                </a:solidFill>
                <a:latin typeface="Arial"/>
                <a:cs typeface="Arial"/>
              </a:rPr>
              <a:t>States</a:t>
            </a:r>
            <a:endParaRPr sz="614" dirty="0">
              <a:latin typeface="Arial"/>
              <a:cs typeface="Arial"/>
            </a:endParaRPr>
          </a:p>
        </p:txBody>
      </p:sp>
      <p:sp>
        <p:nvSpPr>
          <p:cNvPr id="43" name="object 43"/>
          <p:cNvSpPr txBox="1"/>
          <p:nvPr/>
        </p:nvSpPr>
        <p:spPr>
          <a:xfrm>
            <a:off x="5255982" y="2082504"/>
            <a:ext cx="604353" cy="347018"/>
          </a:xfrm>
          <a:prstGeom prst="rect">
            <a:avLst/>
          </a:prstGeom>
        </p:spPr>
        <p:txBody>
          <a:bodyPr vert="horz" wrap="square" lIns="0" tIns="0" rIns="0" bIns="0" rtlCol="0">
            <a:spAutoFit/>
          </a:bodyPr>
          <a:lstStyle/>
          <a:p>
            <a:pPr marL="20793" indent="-12563"/>
            <a:r>
              <a:rPr sz="614" b="1" spc="10" dirty="0">
                <a:solidFill>
                  <a:srgbClr val="050505"/>
                </a:solidFill>
                <a:latin typeface="Arial"/>
                <a:cs typeface="Arial"/>
              </a:rPr>
              <a:t>Bill</a:t>
            </a:r>
            <a:r>
              <a:rPr sz="614" b="1" spc="-27" dirty="0">
                <a:solidFill>
                  <a:srgbClr val="050505"/>
                </a:solidFill>
                <a:latin typeface="Arial"/>
                <a:cs typeface="Arial"/>
              </a:rPr>
              <a:t>i</a:t>
            </a:r>
            <a:r>
              <a:rPr sz="614" b="1" spc="38" dirty="0">
                <a:solidFill>
                  <a:srgbClr val="050505"/>
                </a:solidFill>
                <a:latin typeface="Arial"/>
                <a:cs typeface="Arial"/>
              </a:rPr>
              <a:t>ng</a:t>
            </a:r>
            <a:r>
              <a:rPr sz="614" b="1" spc="-20" dirty="0">
                <a:solidFill>
                  <a:srgbClr val="050505"/>
                </a:solidFill>
                <a:latin typeface="Arial"/>
                <a:cs typeface="Arial"/>
              </a:rPr>
              <a:t> </a:t>
            </a:r>
            <a:r>
              <a:rPr sz="614" b="1" spc="38" dirty="0">
                <a:solidFill>
                  <a:srgbClr val="050505"/>
                </a:solidFill>
                <a:latin typeface="Arial"/>
                <a:cs typeface="Arial"/>
              </a:rPr>
              <a:t>O</a:t>
            </a:r>
            <a:r>
              <a:rPr sz="614" b="1" spc="24" dirty="0">
                <a:solidFill>
                  <a:srgbClr val="050505"/>
                </a:solidFill>
                <a:latin typeface="Arial"/>
                <a:cs typeface="Arial"/>
              </a:rPr>
              <a:t>p</a:t>
            </a:r>
            <a:r>
              <a:rPr sz="614" b="1" spc="58" dirty="0">
                <a:solidFill>
                  <a:srgbClr val="212121"/>
                </a:solidFill>
                <a:latin typeface="Arial"/>
                <a:cs typeface="Arial"/>
              </a:rPr>
              <a:t>t</a:t>
            </a:r>
            <a:r>
              <a:rPr sz="614" b="1" spc="17" dirty="0">
                <a:solidFill>
                  <a:srgbClr val="212121"/>
                </a:solidFill>
                <a:latin typeface="Arial"/>
                <a:cs typeface="Arial"/>
              </a:rPr>
              <a:t>i</a:t>
            </a:r>
            <a:r>
              <a:rPr sz="614" b="1" spc="27" dirty="0">
                <a:solidFill>
                  <a:srgbClr val="050505"/>
                </a:solidFill>
                <a:latin typeface="Arial"/>
                <a:cs typeface="Arial"/>
              </a:rPr>
              <a:t>o</a:t>
            </a:r>
            <a:r>
              <a:rPr sz="614" b="1" spc="3" dirty="0">
                <a:solidFill>
                  <a:srgbClr val="050505"/>
                </a:solidFill>
                <a:latin typeface="Arial"/>
                <a:cs typeface="Arial"/>
              </a:rPr>
              <a:t>n</a:t>
            </a:r>
            <a:r>
              <a:rPr sz="614" b="1" spc="-10" dirty="0">
                <a:solidFill>
                  <a:srgbClr val="212121"/>
                </a:solidFill>
                <a:latin typeface="Arial"/>
                <a:cs typeface="Arial"/>
              </a:rPr>
              <a:t>s</a:t>
            </a:r>
            <a:endParaRPr sz="614" dirty="0">
              <a:latin typeface="Arial"/>
              <a:cs typeface="Arial"/>
            </a:endParaRPr>
          </a:p>
          <a:p>
            <a:pPr marL="25125" marR="161149" indent="-4332">
              <a:lnSpc>
                <a:spcPct val="120000"/>
              </a:lnSpc>
              <a:spcBef>
                <a:spcPts val="164"/>
              </a:spcBef>
            </a:pPr>
            <a:r>
              <a:rPr sz="614" spc="20" dirty="0">
                <a:solidFill>
                  <a:srgbClr val="212121"/>
                </a:solidFill>
                <a:latin typeface="Arial"/>
                <a:cs typeface="Arial"/>
              </a:rPr>
              <a:t>Accounting </a:t>
            </a:r>
            <a:r>
              <a:rPr sz="614" spc="14" dirty="0">
                <a:solidFill>
                  <a:srgbClr val="212121"/>
                </a:solidFill>
                <a:latin typeface="Arial"/>
                <a:cs typeface="Arial"/>
              </a:rPr>
              <a:t>Date</a:t>
            </a:r>
            <a:endParaRPr sz="614" dirty="0">
              <a:latin typeface="Arial"/>
              <a:cs typeface="Arial"/>
            </a:endParaRPr>
          </a:p>
        </p:txBody>
      </p:sp>
      <p:sp>
        <p:nvSpPr>
          <p:cNvPr id="44" name="object 44"/>
          <p:cNvSpPr txBox="1"/>
          <p:nvPr/>
        </p:nvSpPr>
        <p:spPr>
          <a:xfrm>
            <a:off x="5904785" y="2219749"/>
            <a:ext cx="406801" cy="94513"/>
          </a:xfrm>
          <a:prstGeom prst="rect">
            <a:avLst/>
          </a:prstGeom>
        </p:spPr>
        <p:txBody>
          <a:bodyPr vert="horz" wrap="square" lIns="0" tIns="0" rIns="0" bIns="0" rtlCol="0">
            <a:spAutoFit/>
          </a:bodyPr>
          <a:lstStyle/>
          <a:p>
            <a:pPr marL="8664"/>
            <a:r>
              <a:rPr sz="614" spc="61" dirty="0">
                <a:solidFill>
                  <a:srgbClr val="212121"/>
                </a:solidFill>
                <a:latin typeface="Arial"/>
                <a:cs typeface="Arial"/>
              </a:rPr>
              <a:t>6/2</a:t>
            </a:r>
            <a:r>
              <a:rPr sz="614" spc="-75" dirty="0">
                <a:solidFill>
                  <a:srgbClr val="212121"/>
                </a:solidFill>
                <a:latin typeface="Arial"/>
                <a:cs typeface="Arial"/>
              </a:rPr>
              <a:t>1</a:t>
            </a:r>
            <a:r>
              <a:rPr sz="614" spc="51" dirty="0">
                <a:solidFill>
                  <a:srgbClr val="212121"/>
                </a:solidFill>
                <a:latin typeface="Arial"/>
                <a:cs typeface="Arial"/>
              </a:rPr>
              <a:t>/20</a:t>
            </a:r>
            <a:r>
              <a:rPr sz="614" spc="14" dirty="0">
                <a:solidFill>
                  <a:srgbClr val="212121"/>
                </a:solidFill>
                <a:latin typeface="Arial"/>
                <a:cs typeface="Arial"/>
              </a:rPr>
              <a:t>1</a:t>
            </a:r>
            <a:r>
              <a:rPr sz="614" spc="38" dirty="0">
                <a:solidFill>
                  <a:srgbClr val="212121"/>
                </a:solidFill>
                <a:latin typeface="Arial"/>
                <a:cs typeface="Arial"/>
              </a:rPr>
              <a:t>8</a:t>
            </a:r>
            <a:endParaRPr sz="614" dirty="0">
              <a:latin typeface="Arial"/>
              <a:cs typeface="Arial"/>
            </a:endParaRPr>
          </a:p>
        </p:txBody>
      </p:sp>
      <p:sp>
        <p:nvSpPr>
          <p:cNvPr id="45" name="object 45"/>
          <p:cNvSpPr txBox="1"/>
          <p:nvPr/>
        </p:nvSpPr>
        <p:spPr>
          <a:xfrm>
            <a:off x="5372432" y="4295085"/>
            <a:ext cx="490414" cy="94513"/>
          </a:xfrm>
          <a:prstGeom prst="rect">
            <a:avLst/>
          </a:prstGeom>
        </p:spPr>
        <p:txBody>
          <a:bodyPr vert="horz" wrap="square" lIns="0" tIns="0" rIns="0" bIns="0" rtlCol="0">
            <a:spAutoFit/>
          </a:bodyPr>
          <a:lstStyle/>
          <a:p>
            <a:pPr marL="8664"/>
            <a:r>
              <a:rPr sz="614" spc="24" dirty="0">
                <a:solidFill>
                  <a:srgbClr val="212121"/>
                </a:solidFill>
                <a:latin typeface="Arial"/>
                <a:cs typeface="Arial"/>
              </a:rPr>
              <a:t>Deta</a:t>
            </a:r>
            <a:r>
              <a:rPr sz="614" dirty="0">
                <a:solidFill>
                  <a:srgbClr val="212121"/>
                </a:solidFill>
                <a:latin typeface="Arial"/>
                <a:cs typeface="Arial"/>
              </a:rPr>
              <a:t>i</a:t>
            </a:r>
            <a:r>
              <a:rPr sz="614" spc="106" dirty="0">
                <a:solidFill>
                  <a:srgbClr val="212121"/>
                </a:solidFill>
                <a:latin typeface="Arial"/>
                <a:cs typeface="Arial"/>
              </a:rPr>
              <a:t>l</a:t>
            </a:r>
            <a:r>
              <a:rPr sz="614" spc="-89" dirty="0">
                <a:solidFill>
                  <a:srgbClr val="212121"/>
                </a:solidFill>
                <a:latin typeface="Arial"/>
                <a:cs typeface="Arial"/>
              </a:rPr>
              <a:t> </a:t>
            </a:r>
            <a:r>
              <a:rPr sz="614" spc="41" dirty="0">
                <a:solidFill>
                  <a:srgbClr val="212121"/>
                </a:solidFill>
                <a:latin typeface="Arial"/>
                <a:cs typeface="Arial"/>
              </a:rPr>
              <a:t>O</a:t>
            </a:r>
            <a:r>
              <a:rPr sz="614" spc="-78" dirty="0">
                <a:solidFill>
                  <a:srgbClr val="212121"/>
                </a:solidFill>
                <a:latin typeface="Arial"/>
                <a:cs typeface="Arial"/>
              </a:rPr>
              <a:t>b</a:t>
            </a:r>
            <a:r>
              <a:rPr sz="614" spc="27" dirty="0">
                <a:solidFill>
                  <a:srgbClr val="212121"/>
                </a:solidFill>
                <a:latin typeface="Arial"/>
                <a:cs typeface="Arial"/>
              </a:rPr>
              <a:t>ject</a:t>
            </a:r>
            <a:endParaRPr sz="614" dirty="0">
              <a:latin typeface="Arial"/>
              <a:cs typeface="Arial"/>
            </a:endParaRPr>
          </a:p>
        </p:txBody>
      </p:sp>
      <p:sp>
        <p:nvSpPr>
          <p:cNvPr id="46" name="object 46"/>
          <p:cNvSpPr txBox="1"/>
          <p:nvPr/>
        </p:nvSpPr>
        <p:spPr>
          <a:xfrm>
            <a:off x="5156166" y="4473921"/>
            <a:ext cx="923209" cy="189026"/>
          </a:xfrm>
          <a:prstGeom prst="rect">
            <a:avLst/>
          </a:prstGeom>
        </p:spPr>
        <p:txBody>
          <a:bodyPr vert="horz" wrap="square" lIns="0" tIns="0" rIns="0" bIns="0" rtlCol="0">
            <a:spAutoFit/>
          </a:bodyPr>
          <a:lstStyle/>
          <a:p>
            <a:pPr marL="3032" algn="ctr"/>
            <a:r>
              <a:rPr sz="614" spc="85" dirty="0">
                <a:solidFill>
                  <a:srgbClr val="212121"/>
                </a:solidFill>
                <a:latin typeface="Arial"/>
                <a:cs typeface="Arial"/>
              </a:rPr>
              <a:t>7</a:t>
            </a:r>
            <a:r>
              <a:rPr sz="614" spc="-48" dirty="0">
                <a:solidFill>
                  <a:srgbClr val="212121"/>
                </a:solidFill>
                <a:latin typeface="Arial"/>
                <a:cs typeface="Arial"/>
              </a:rPr>
              <a:t>1</a:t>
            </a:r>
            <a:r>
              <a:rPr sz="614" spc="14" dirty="0">
                <a:solidFill>
                  <a:srgbClr val="212121"/>
                </a:solidFill>
                <a:latin typeface="Arial"/>
                <a:cs typeface="Arial"/>
              </a:rPr>
              <a:t>410</a:t>
            </a:r>
            <a:endParaRPr sz="614" dirty="0">
              <a:latin typeface="Arial"/>
              <a:cs typeface="Arial"/>
            </a:endParaRPr>
          </a:p>
          <a:p>
            <a:pPr algn="ctr">
              <a:spcBef>
                <a:spcPts val="48"/>
              </a:spcBef>
            </a:pPr>
            <a:r>
              <a:rPr sz="614" spc="-68" dirty="0">
                <a:solidFill>
                  <a:srgbClr val="6E6E6E"/>
                </a:solidFill>
                <a:latin typeface="Times New Roman"/>
                <a:cs typeface="Times New Roman"/>
              </a:rPr>
              <a:t>G</a:t>
            </a:r>
            <a:r>
              <a:rPr sz="614" spc="-75" dirty="0">
                <a:solidFill>
                  <a:srgbClr val="6E6E6E"/>
                </a:solidFill>
                <a:latin typeface="Times New Roman"/>
                <a:cs typeface="Times New Roman"/>
              </a:rPr>
              <a:t> </a:t>
            </a:r>
            <a:r>
              <a:rPr sz="614" spc="-72" dirty="0">
                <a:solidFill>
                  <a:srgbClr val="6E6E6E"/>
                </a:solidFill>
                <a:latin typeface="Times New Roman"/>
                <a:cs typeface="Times New Roman"/>
              </a:rPr>
              <a:t>ENERAL</a:t>
            </a:r>
            <a:r>
              <a:rPr sz="614" spc="31" dirty="0">
                <a:solidFill>
                  <a:srgbClr val="6E6E6E"/>
                </a:solidFill>
                <a:latin typeface="Times New Roman"/>
                <a:cs typeface="Times New Roman"/>
              </a:rPr>
              <a:t> </a:t>
            </a:r>
            <a:r>
              <a:rPr sz="614" spc="44" dirty="0">
                <a:solidFill>
                  <a:srgbClr val="6E6E6E"/>
                </a:solidFill>
                <a:latin typeface="Times New Roman"/>
                <a:cs typeface="Times New Roman"/>
              </a:rPr>
              <a:t>O</a:t>
            </a:r>
            <a:r>
              <a:rPr sz="614" spc="-72" dirty="0">
                <a:solidFill>
                  <a:srgbClr val="505050"/>
                </a:solidFill>
                <a:latin typeface="Times New Roman"/>
                <a:cs typeface="Times New Roman"/>
              </a:rPr>
              <a:t>F</a:t>
            </a:r>
            <a:r>
              <a:rPr sz="614" spc="-55" dirty="0">
                <a:solidFill>
                  <a:srgbClr val="505050"/>
                </a:solidFill>
                <a:latin typeface="Times New Roman"/>
                <a:cs typeface="Times New Roman"/>
              </a:rPr>
              <a:t>F</a:t>
            </a:r>
            <a:r>
              <a:rPr sz="614" spc="-58" dirty="0">
                <a:solidFill>
                  <a:srgbClr val="6E6E6E"/>
                </a:solidFill>
                <a:latin typeface="Times New Roman"/>
                <a:cs typeface="Times New Roman"/>
              </a:rPr>
              <a:t>ICE</a:t>
            </a:r>
            <a:r>
              <a:rPr sz="614" spc="41" dirty="0">
                <a:solidFill>
                  <a:srgbClr val="6E6E6E"/>
                </a:solidFill>
                <a:latin typeface="Times New Roman"/>
                <a:cs typeface="Times New Roman"/>
              </a:rPr>
              <a:t> </a:t>
            </a:r>
            <a:r>
              <a:rPr sz="614" spc="-17" dirty="0">
                <a:solidFill>
                  <a:srgbClr val="6E6E6E"/>
                </a:solidFill>
                <a:latin typeface="Times New Roman"/>
                <a:cs typeface="Times New Roman"/>
              </a:rPr>
              <a:t>S</a:t>
            </a:r>
            <a:r>
              <a:rPr sz="614" spc="-116" dirty="0">
                <a:solidFill>
                  <a:srgbClr val="505050"/>
                </a:solidFill>
                <a:latin typeface="Times New Roman"/>
                <a:cs typeface="Times New Roman"/>
              </a:rPr>
              <a:t>U</a:t>
            </a:r>
            <a:r>
              <a:rPr sz="614" spc="-58" dirty="0">
                <a:solidFill>
                  <a:srgbClr val="505050"/>
                </a:solidFill>
                <a:latin typeface="Times New Roman"/>
                <a:cs typeface="Times New Roman"/>
              </a:rPr>
              <a:t> </a:t>
            </a:r>
            <a:r>
              <a:rPr sz="614" spc="-55" dirty="0">
                <a:solidFill>
                  <a:srgbClr val="6E6E6E"/>
                </a:solidFill>
                <a:latin typeface="Times New Roman"/>
                <a:cs typeface="Times New Roman"/>
              </a:rPr>
              <a:t>PPLIES</a:t>
            </a:r>
            <a:endParaRPr sz="614" dirty="0">
              <a:latin typeface="Times New Roman"/>
              <a:cs typeface="Times New Roman"/>
            </a:endParaRPr>
          </a:p>
        </p:txBody>
      </p:sp>
      <p:sp>
        <p:nvSpPr>
          <p:cNvPr id="47" name="object 47"/>
          <p:cNvSpPr txBox="1"/>
          <p:nvPr/>
        </p:nvSpPr>
        <p:spPr>
          <a:xfrm>
            <a:off x="2396935" y="5122724"/>
            <a:ext cx="585724" cy="94513"/>
          </a:xfrm>
          <a:prstGeom prst="rect">
            <a:avLst/>
          </a:prstGeom>
          <a:solidFill>
            <a:srgbClr val="FFFF00"/>
          </a:solidFill>
          <a:ln>
            <a:solidFill>
              <a:srgbClr val="C00000"/>
            </a:solidFill>
          </a:ln>
        </p:spPr>
        <p:txBody>
          <a:bodyPr vert="horz" wrap="square" lIns="0" tIns="0" rIns="0" bIns="0" rtlCol="0">
            <a:spAutoFit/>
          </a:bodyPr>
          <a:lstStyle/>
          <a:p>
            <a:pPr marL="8664"/>
            <a:r>
              <a:rPr sz="614" spc="-515" dirty="0">
                <a:solidFill>
                  <a:srgbClr val="212121"/>
                </a:solidFill>
                <a:latin typeface="Arial"/>
                <a:cs typeface="Arial"/>
              </a:rPr>
              <a:t>I</a:t>
            </a:r>
            <a:r>
              <a:rPr sz="614" spc="20" dirty="0">
                <a:solidFill>
                  <a:srgbClr val="212121"/>
                </a:solidFill>
                <a:latin typeface="Arial"/>
                <a:cs typeface="Arial"/>
              </a:rPr>
              <a:t>nternal</a:t>
            </a:r>
            <a:r>
              <a:rPr sz="614" spc="27" dirty="0">
                <a:solidFill>
                  <a:srgbClr val="212121"/>
                </a:solidFill>
                <a:latin typeface="Arial"/>
                <a:cs typeface="Arial"/>
              </a:rPr>
              <a:t> </a:t>
            </a:r>
            <a:r>
              <a:rPr sz="614" spc="44" dirty="0">
                <a:solidFill>
                  <a:srgbClr val="050505"/>
                </a:solidFill>
                <a:latin typeface="Arial"/>
                <a:cs typeface="Arial"/>
              </a:rPr>
              <a:t>N</a:t>
            </a:r>
            <a:r>
              <a:rPr sz="614" spc="31" dirty="0">
                <a:solidFill>
                  <a:srgbClr val="212121"/>
                </a:solidFill>
                <a:latin typeface="Arial"/>
                <a:cs typeface="Arial"/>
              </a:rPr>
              <a:t>ote</a:t>
            </a:r>
            <a:endParaRPr sz="614" dirty="0">
              <a:latin typeface="Arial"/>
              <a:cs typeface="Arial"/>
            </a:endParaRPr>
          </a:p>
        </p:txBody>
      </p:sp>
      <p:sp>
        <p:nvSpPr>
          <p:cNvPr id="48" name="object 48"/>
          <p:cNvSpPr txBox="1"/>
          <p:nvPr/>
        </p:nvSpPr>
        <p:spPr>
          <a:xfrm>
            <a:off x="4590542" y="4953503"/>
            <a:ext cx="1751974" cy="276422"/>
          </a:xfrm>
          <a:prstGeom prst="rect">
            <a:avLst/>
          </a:prstGeom>
        </p:spPr>
        <p:txBody>
          <a:bodyPr vert="horz" wrap="square" lIns="0" tIns="0" rIns="0" bIns="0" rtlCol="0">
            <a:spAutoFit/>
          </a:bodyPr>
          <a:lstStyle/>
          <a:p>
            <a:pPr marL="328797"/>
            <a:r>
              <a:rPr sz="682" b="1" spc="-65" dirty="0">
                <a:solidFill>
                  <a:srgbClr val="050505"/>
                </a:solidFill>
                <a:latin typeface="Arial"/>
                <a:cs typeface="Arial"/>
              </a:rPr>
              <a:t>E</a:t>
            </a:r>
            <a:r>
              <a:rPr sz="682" b="1" spc="24" dirty="0">
                <a:solidFill>
                  <a:srgbClr val="212121"/>
                </a:solidFill>
                <a:latin typeface="Arial"/>
                <a:cs typeface="Arial"/>
              </a:rPr>
              <a:t>xt</a:t>
            </a:r>
            <a:r>
              <a:rPr sz="682" b="1" spc="72" dirty="0">
                <a:solidFill>
                  <a:srgbClr val="212121"/>
                </a:solidFill>
                <a:latin typeface="Arial"/>
                <a:cs typeface="Arial"/>
              </a:rPr>
              <a:t>e</a:t>
            </a:r>
            <a:r>
              <a:rPr sz="682" b="1" spc="14" dirty="0">
                <a:solidFill>
                  <a:srgbClr val="050505"/>
                </a:solidFill>
                <a:latin typeface="Arial"/>
                <a:cs typeface="Arial"/>
              </a:rPr>
              <a:t>rnal</a:t>
            </a:r>
            <a:r>
              <a:rPr sz="682" b="1" spc="34" dirty="0">
                <a:solidFill>
                  <a:srgbClr val="050505"/>
                </a:solidFill>
                <a:latin typeface="Arial"/>
                <a:cs typeface="Arial"/>
              </a:rPr>
              <a:t> </a:t>
            </a:r>
            <a:r>
              <a:rPr sz="682" b="1" spc="61" dirty="0">
                <a:solidFill>
                  <a:srgbClr val="050505"/>
                </a:solidFill>
                <a:latin typeface="Arial"/>
                <a:cs typeface="Arial"/>
              </a:rPr>
              <a:t>No</a:t>
            </a:r>
            <a:r>
              <a:rPr sz="682" b="1" spc="10" dirty="0">
                <a:solidFill>
                  <a:srgbClr val="050505"/>
                </a:solidFill>
                <a:latin typeface="Arial"/>
                <a:cs typeface="Arial"/>
              </a:rPr>
              <a:t>t</a:t>
            </a:r>
            <a:r>
              <a:rPr sz="682" b="1" spc="10" dirty="0">
                <a:solidFill>
                  <a:srgbClr val="212121"/>
                </a:solidFill>
                <a:latin typeface="Arial"/>
                <a:cs typeface="Arial"/>
              </a:rPr>
              <a:t>e</a:t>
            </a:r>
            <a:r>
              <a:rPr sz="682" b="1" spc="-51" dirty="0">
                <a:solidFill>
                  <a:srgbClr val="050505"/>
                </a:solidFill>
                <a:latin typeface="Arial"/>
                <a:cs typeface="Arial"/>
              </a:rPr>
              <a:t>s</a:t>
            </a:r>
            <a:r>
              <a:rPr sz="682" b="1" spc="34" dirty="0">
                <a:solidFill>
                  <a:srgbClr val="050505"/>
                </a:solidFill>
                <a:latin typeface="Arial"/>
                <a:cs typeface="Arial"/>
              </a:rPr>
              <a:t> </a:t>
            </a:r>
            <a:r>
              <a:rPr sz="682" b="1" spc="10" dirty="0">
                <a:solidFill>
                  <a:srgbClr val="212121"/>
                </a:solidFill>
                <a:latin typeface="Arial"/>
                <a:cs typeface="Arial"/>
              </a:rPr>
              <a:t>a</a:t>
            </a:r>
            <a:r>
              <a:rPr sz="682" b="1" spc="31" dirty="0">
                <a:solidFill>
                  <a:srgbClr val="050505"/>
                </a:solidFill>
                <a:latin typeface="Arial"/>
                <a:cs typeface="Arial"/>
              </a:rPr>
              <a:t>nd</a:t>
            </a:r>
            <a:r>
              <a:rPr sz="682" b="1" spc="-41" dirty="0">
                <a:solidFill>
                  <a:srgbClr val="050505"/>
                </a:solidFill>
                <a:latin typeface="Arial"/>
                <a:cs typeface="Arial"/>
              </a:rPr>
              <a:t> </a:t>
            </a:r>
            <a:r>
              <a:rPr sz="682" b="1" spc="44" dirty="0">
                <a:solidFill>
                  <a:srgbClr val="050505"/>
                </a:solidFill>
                <a:latin typeface="Arial"/>
                <a:cs typeface="Arial"/>
              </a:rPr>
              <a:t>At</a:t>
            </a:r>
            <a:r>
              <a:rPr sz="682" b="1" spc="68" dirty="0">
                <a:solidFill>
                  <a:srgbClr val="050505"/>
                </a:solidFill>
                <a:latin typeface="Arial"/>
                <a:cs typeface="Arial"/>
              </a:rPr>
              <a:t>t</a:t>
            </a:r>
            <a:r>
              <a:rPr sz="682" b="1" spc="10" dirty="0">
                <a:solidFill>
                  <a:srgbClr val="212121"/>
                </a:solidFill>
                <a:latin typeface="Arial"/>
                <a:cs typeface="Arial"/>
              </a:rPr>
              <a:t>a</a:t>
            </a:r>
            <a:r>
              <a:rPr sz="682" b="1" spc="20" dirty="0">
                <a:solidFill>
                  <a:srgbClr val="050505"/>
                </a:solidFill>
                <a:latin typeface="Arial"/>
                <a:cs typeface="Arial"/>
              </a:rPr>
              <a:t>chmen</a:t>
            </a:r>
            <a:r>
              <a:rPr sz="682" b="1" spc="51" dirty="0">
                <a:solidFill>
                  <a:srgbClr val="050505"/>
                </a:solidFill>
                <a:latin typeface="Arial"/>
                <a:cs typeface="Arial"/>
              </a:rPr>
              <a:t>t</a:t>
            </a:r>
            <a:r>
              <a:rPr sz="682" b="1" spc="-51" dirty="0">
                <a:solidFill>
                  <a:srgbClr val="212121"/>
                </a:solidFill>
                <a:latin typeface="Arial"/>
                <a:cs typeface="Arial"/>
              </a:rPr>
              <a:t>s</a:t>
            </a:r>
            <a:endParaRPr sz="682" dirty="0">
              <a:latin typeface="Arial"/>
              <a:cs typeface="Arial"/>
            </a:endParaRPr>
          </a:p>
          <a:p>
            <a:pPr marL="8664">
              <a:spcBef>
                <a:spcPts val="559"/>
              </a:spcBef>
              <a:tabLst>
                <a:tab pos="952600" algn="l"/>
              </a:tabLst>
            </a:pPr>
            <a:r>
              <a:rPr sz="614" spc="41" dirty="0">
                <a:solidFill>
                  <a:srgbClr val="212121"/>
                </a:solidFill>
                <a:latin typeface="Arial"/>
                <a:cs typeface="Arial"/>
              </a:rPr>
              <a:t>Note </a:t>
            </a:r>
            <a:r>
              <a:rPr sz="614" spc="34" dirty="0">
                <a:solidFill>
                  <a:srgbClr val="212121"/>
                </a:solidFill>
                <a:latin typeface="Arial"/>
                <a:cs typeface="Arial"/>
              </a:rPr>
              <a:t>to</a:t>
            </a:r>
            <a:r>
              <a:rPr sz="614" spc="31" dirty="0">
                <a:solidFill>
                  <a:srgbClr val="212121"/>
                </a:solidFill>
                <a:latin typeface="Arial"/>
                <a:cs typeface="Arial"/>
              </a:rPr>
              <a:t> </a:t>
            </a:r>
            <a:r>
              <a:rPr sz="614" spc="24" dirty="0">
                <a:solidFill>
                  <a:srgbClr val="212121"/>
                </a:solidFill>
                <a:latin typeface="Arial"/>
                <a:cs typeface="Arial"/>
              </a:rPr>
              <a:t>Supp</a:t>
            </a:r>
            <a:r>
              <a:rPr sz="614" spc="27" dirty="0">
                <a:solidFill>
                  <a:srgbClr val="212121"/>
                </a:solidFill>
                <a:latin typeface="Arial"/>
                <a:cs typeface="Arial"/>
              </a:rPr>
              <a:t>l</a:t>
            </a:r>
            <a:r>
              <a:rPr sz="614" spc="20" dirty="0">
                <a:solidFill>
                  <a:srgbClr val="212121"/>
                </a:solidFill>
                <a:latin typeface="Arial"/>
                <a:cs typeface="Arial"/>
              </a:rPr>
              <a:t>ier</a:t>
            </a:r>
            <a:r>
              <a:rPr sz="614" dirty="0">
                <a:solidFill>
                  <a:srgbClr val="212121"/>
                </a:solidFill>
                <a:latin typeface="Arial"/>
                <a:cs typeface="Arial"/>
              </a:rPr>
              <a:t>	</a:t>
            </a:r>
            <a:r>
              <a:rPr sz="614" spc="10" dirty="0">
                <a:solidFill>
                  <a:srgbClr val="212121"/>
                </a:solidFill>
                <a:latin typeface="Arial"/>
                <a:cs typeface="Arial"/>
              </a:rPr>
              <a:t>Del</a:t>
            </a:r>
            <a:r>
              <a:rPr sz="614" spc="17" dirty="0">
                <a:solidFill>
                  <a:srgbClr val="212121"/>
                </a:solidFill>
                <a:latin typeface="Arial"/>
                <a:cs typeface="Arial"/>
              </a:rPr>
              <a:t> </a:t>
            </a:r>
            <a:r>
              <a:rPr sz="614" spc="34" dirty="0">
                <a:solidFill>
                  <a:srgbClr val="212121"/>
                </a:solidFill>
                <a:latin typeface="Arial"/>
                <a:cs typeface="Arial"/>
              </a:rPr>
              <a:t>to</a:t>
            </a:r>
            <a:r>
              <a:rPr sz="614" spc="31" dirty="0">
                <a:solidFill>
                  <a:srgbClr val="212121"/>
                </a:solidFill>
                <a:latin typeface="Arial"/>
                <a:cs typeface="Arial"/>
              </a:rPr>
              <a:t> </a:t>
            </a:r>
            <a:r>
              <a:rPr sz="614" spc="41" dirty="0">
                <a:solidFill>
                  <a:srgbClr val="212121"/>
                </a:solidFill>
                <a:latin typeface="Arial"/>
                <a:cs typeface="Arial"/>
              </a:rPr>
              <a:t>room</a:t>
            </a:r>
            <a:r>
              <a:rPr sz="614" spc="-3" dirty="0">
                <a:solidFill>
                  <a:srgbClr val="212121"/>
                </a:solidFill>
                <a:latin typeface="Arial"/>
                <a:cs typeface="Arial"/>
              </a:rPr>
              <a:t> </a:t>
            </a:r>
            <a:r>
              <a:rPr sz="614" spc="-17" dirty="0">
                <a:solidFill>
                  <a:srgbClr val="212121"/>
                </a:solidFill>
                <a:latin typeface="Arial"/>
                <a:cs typeface="Arial"/>
              </a:rPr>
              <a:t>440PS</a:t>
            </a:r>
            <a:endParaRPr sz="614" dirty="0">
              <a:latin typeface="Arial"/>
              <a:cs typeface="Arial"/>
            </a:endParaRPr>
          </a:p>
        </p:txBody>
      </p:sp>
      <p:sp>
        <p:nvSpPr>
          <p:cNvPr id="49" name="object 49"/>
          <p:cNvSpPr txBox="1"/>
          <p:nvPr/>
        </p:nvSpPr>
        <p:spPr>
          <a:xfrm>
            <a:off x="4284902" y="4997310"/>
            <a:ext cx="1268924" cy="734817"/>
          </a:xfrm>
          <a:prstGeom prst="rect">
            <a:avLst/>
          </a:prstGeom>
        </p:spPr>
        <p:txBody>
          <a:bodyPr vert="horz" wrap="square" lIns="0" tIns="0" rIns="0" bIns="0" rtlCol="0">
            <a:spAutoFit/>
          </a:bodyPr>
          <a:lstStyle/>
          <a:p>
            <a:pPr marL="8664"/>
            <a:r>
              <a:rPr sz="4775" spc="347" dirty="0">
                <a:solidFill>
                  <a:srgbClr val="C8C8CA"/>
                </a:solidFill>
                <a:latin typeface="Times New Roman"/>
                <a:cs typeface="Times New Roman"/>
              </a:rPr>
              <a:t>J</a:t>
            </a:r>
            <a:r>
              <a:rPr sz="716" spc="-31" dirty="0">
                <a:solidFill>
                  <a:srgbClr val="212121"/>
                </a:solidFill>
                <a:latin typeface="Arial"/>
                <a:cs typeface="Arial"/>
              </a:rPr>
              <a:t>Attachments</a:t>
            </a:r>
            <a:r>
              <a:rPr sz="716" spc="38" dirty="0">
                <a:solidFill>
                  <a:srgbClr val="212121"/>
                </a:solidFill>
                <a:latin typeface="Arial"/>
                <a:cs typeface="Arial"/>
              </a:rPr>
              <a:t> </a:t>
            </a:r>
            <a:r>
              <a:rPr sz="716" spc="-3" dirty="0">
                <a:solidFill>
                  <a:srgbClr val="212121"/>
                </a:solidFill>
                <a:latin typeface="Arial"/>
                <a:cs typeface="Arial"/>
              </a:rPr>
              <a:t>for</a:t>
            </a:r>
            <a:r>
              <a:rPr sz="716" spc="-14" dirty="0">
                <a:solidFill>
                  <a:srgbClr val="212121"/>
                </a:solidFill>
                <a:latin typeface="Arial"/>
                <a:cs typeface="Arial"/>
              </a:rPr>
              <a:t> </a:t>
            </a:r>
            <a:r>
              <a:rPr sz="716" spc="-31" dirty="0">
                <a:solidFill>
                  <a:srgbClr val="212121"/>
                </a:solidFill>
                <a:latin typeface="Arial"/>
                <a:cs typeface="Arial"/>
              </a:rPr>
              <a:t>suppli</a:t>
            </a:r>
            <a:r>
              <a:rPr sz="716" spc="-41" dirty="0">
                <a:solidFill>
                  <a:srgbClr val="212121"/>
                </a:solidFill>
                <a:latin typeface="Arial"/>
                <a:cs typeface="Arial"/>
              </a:rPr>
              <a:t>e</a:t>
            </a:r>
            <a:r>
              <a:rPr sz="716" spc="-338" dirty="0">
                <a:solidFill>
                  <a:srgbClr val="E8E8E8"/>
                </a:solidFill>
                <a:latin typeface="Arial"/>
                <a:cs typeface="Arial"/>
              </a:rPr>
              <a:t>_</a:t>
            </a:r>
            <a:r>
              <a:rPr sz="716" spc="-211" dirty="0">
                <a:solidFill>
                  <a:srgbClr val="212121"/>
                </a:solidFill>
                <a:latin typeface="Arial"/>
                <a:cs typeface="Arial"/>
              </a:rPr>
              <a:t>r</a:t>
            </a:r>
            <a:r>
              <a:rPr sz="716" spc="-65" dirty="0">
                <a:solidFill>
                  <a:srgbClr val="C8C8CA"/>
                </a:solidFill>
                <a:latin typeface="Arial"/>
                <a:cs typeface="Arial"/>
              </a:rPr>
              <a:t>.,.</a:t>
            </a:r>
            <a:endParaRPr sz="716" dirty="0">
              <a:latin typeface="Arial"/>
              <a:cs typeface="Arial"/>
            </a:endParaRPr>
          </a:p>
        </p:txBody>
      </p:sp>
      <p:sp>
        <p:nvSpPr>
          <p:cNvPr id="50" name="object 50"/>
          <p:cNvSpPr txBox="1"/>
          <p:nvPr/>
        </p:nvSpPr>
        <p:spPr>
          <a:xfrm>
            <a:off x="5755059" y="5419125"/>
            <a:ext cx="652441" cy="99707"/>
          </a:xfrm>
          <a:prstGeom prst="rect">
            <a:avLst/>
          </a:prstGeom>
        </p:spPr>
        <p:txBody>
          <a:bodyPr vert="horz" wrap="square" lIns="0" tIns="0" rIns="0" bIns="0" rtlCol="0">
            <a:spAutoFit/>
          </a:bodyPr>
          <a:lstStyle/>
          <a:p>
            <a:pPr marL="8664">
              <a:tabLst>
                <a:tab pos="241291" algn="l"/>
                <a:tab pos="474351" algn="l"/>
              </a:tabLst>
            </a:pPr>
            <a:r>
              <a:rPr sz="648" spc="55" dirty="0">
                <a:solidFill>
                  <a:srgbClr val="C8C8CA"/>
                </a:solidFill>
                <a:latin typeface="Times New Roman"/>
                <a:cs typeface="Times New Roman"/>
              </a:rPr>
              <a:t>-</a:t>
            </a:r>
            <a:r>
              <a:rPr sz="648" spc="92" dirty="0">
                <a:solidFill>
                  <a:srgbClr val="C8C8CA"/>
                </a:solidFill>
                <a:latin typeface="Times New Roman"/>
                <a:cs typeface="Times New Roman"/>
              </a:rPr>
              <a:t>=</a:t>
            </a:r>
            <a:r>
              <a:rPr sz="648" spc="55" dirty="0">
                <a:solidFill>
                  <a:srgbClr val="C8C8CA"/>
                </a:solidFill>
                <a:latin typeface="Times New Roman"/>
                <a:cs typeface="Times New Roman"/>
              </a:rPr>
              <a:t>-	</a:t>
            </a:r>
            <a:r>
              <a:rPr sz="648" spc="150" dirty="0">
                <a:solidFill>
                  <a:srgbClr val="C8C8CA"/>
                </a:solidFill>
                <a:latin typeface="Times New Roman"/>
                <a:cs typeface="Times New Roman"/>
              </a:rPr>
              <a:t>,--	</a:t>
            </a:r>
            <a:r>
              <a:rPr sz="648" spc="1078" dirty="0">
                <a:solidFill>
                  <a:srgbClr val="C8C8CA"/>
                </a:solidFill>
                <a:latin typeface="Times New Roman"/>
                <a:cs typeface="Times New Roman"/>
              </a:rPr>
              <a:t>­</a:t>
            </a:r>
            <a:endParaRPr sz="648" dirty="0">
              <a:latin typeface="Times New Roman"/>
              <a:cs typeface="Times New Roman"/>
            </a:endParaRPr>
          </a:p>
        </p:txBody>
      </p:sp>
      <p:sp>
        <p:nvSpPr>
          <p:cNvPr id="51" name="object 51"/>
          <p:cNvSpPr txBox="1"/>
          <p:nvPr/>
        </p:nvSpPr>
        <p:spPr>
          <a:xfrm>
            <a:off x="3983329" y="5812848"/>
            <a:ext cx="1170582" cy="126060"/>
          </a:xfrm>
          <a:prstGeom prst="rect">
            <a:avLst/>
          </a:prstGeom>
        </p:spPr>
        <p:txBody>
          <a:bodyPr vert="horz" wrap="square" lIns="0" tIns="0" rIns="0" bIns="0" rtlCol="0">
            <a:spAutoFit/>
          </a:bodyPr>
          <a:lstStyle/>
          <a:p>
            <a:pPr marL="8664"/>
            <a:r>
              <a:rPr sz="682" b="1" spc="20" dirty="0">
                <a:solidFill>
                  <a:srgbClr val="050505"/>
                </a:solidFill>
                <a:latin typeface="Arial"/>
                <a:cs typeface="Arial"/>
              </a:rPr>
              <a:t>Vendor</a:t>
            </a:r>
            <a:r>
              <a:rPr sz="682" b="1" spc="38" dirty="0">
                <a:solidFill>
                  <a:srgbClr val="050505"/>
                </a:solidFill>
                <a:latin typeface="Arial"/>
                <a:cs typeface="Arial"/>
              </a:rPr>
              <a:t> </a:t>
            </a:r>
            <a:r>
              <a:rPr sz="819" b="1" i="1" spc="72" dirty="0">
                <a:solidFill>
                  <a:srgbClr val="050505"/>
                </a:solidFill>
                <a:latin typeface="Arial"/>
                <a:cs typeface="Arial"/>
              </a:rPr>
              <a:t>I</a:t>
            </a:r>
            <a:r>
              <a:rPr sz="819" b="1" i="1" spc="58" dirty="0">
                <a:solidFill>
                  <a:srgbClr val="050505"/>
                </a:solidFill>
                <a:latin typeface="Arial"/>
                <a:cs typeface="Arial"/>
              </a:rPr>
              <a:t> </a:t>
            </a:r>
            <a:r>
              <a:rPr sz="682" b="1" dirty="0">
                <a:solidFill>
                  <a:srgbClr val="050505"/>
                </a:solidFill>
                <a:latin typeface="Arial"/>
                <a:cs typeface="Arial"/>
              </a:rPr>
              <a:t>Li</a:t>
            </a:r>
            <a:r>
              <a:rPr sz="682" b="1" spc="-51" dirty="0">
                <a:solidFill>
                  <a:srgbClr val="050505"/>
                </a:solidFill>
                <a:latin typeface="Arial"/>
                <a:cs typeface="Arial"/>
              </a:rPr>
              <a:t>n</a:t>
            </a:r>
            <a:r>
              <a:rPr sz="682" b="1" spc="61" dirty="0">
                <a:solidFill>
                  <a:srgbClr val="212121"/>
                </a:solidFill>
                <a:latin typeface="Arial"/>
                <a:cs typeface="Arial"/>
              </a:rPr>
              <a:t>e</a:t>
            </a:r>
            <a:r>
              <a:rPr sz="682" b="1" spc="-44" dirty="0">
                <a:solidFill>
                  <a:srgbClr val="212121"/>
                </a:solidFill>
                <a:latin typeface="Arial"/>
                <a:cs typeface="Arial"/>
              </a:rPr>
              <a:t> </a:t>
            </a:r>
            <a:r>
              <a:rPr sz="682" b="1" spc="68" dirty="0">
                <a:solidFill>
                  <a:srgbClr val="050505"/>
                </a:solidFill>
                <a:latin typeface="Arial"/>
                <a:cs typeface="Arial"/>
              </a:rPr>
              <a:t>I</a:t>
            </a:r>
            <a:r>
              <a:rPr sz="682" b="1" spc="44" dirty="0">
                <a:solidFill>
                  <a:srgbClr val="050505"/>
                </a:solidFill>
                <a:latin typeface="Arial"/>
                <a:cs typeface="Arial"/>
              </a:rPr>
              <a:t>tem</a:t>
            </a:r>
            <a:r>
              <a:rPr sz="682" b="1" spc="34" dirty="0">
                <a:solidFill>
                  <a:srgbClr val="050505"/>
                </a:solidFill>
                <a:latin typeface="Arial"/>
                <a:cs typeface="Arial"/>
              </a:rPr>
              <a:t> </a:t>
            </a:r>
            <a:r>
              <a:rPr sz="682" b="1" spc="44" dirty="0">
                <a:solidFill>
                  <a:srgbClr val="050505"/>
                </a:solidFill>
                <a:latin typeface="Arial"/>
                <a:cs typeface="Arial"/>
              </a:rPr>
              <a:t>D</a:t>
            </a:r>
            <a:r>
              <a:rPr sz="682" b="1" dirty="0">
                <a:solidFill>
                  <a:srgbClr val="050505"/>
                </a:solidFill>
                <a:latin typeface="Arial"/>
                <a:cs typeface="Arial"/>
              </a:rPr>
              <a:t>e</a:t>
            </a:r>
            <a:r>
              <a:rPr sz="682" b="1" spc="14" dirty="0">
                <a:solidFill>
                  <a:srgbClr val="212121"/>
                </a:solidFill>
                <a:latin typeface="Arial"/>
                <a:cs typeface="Arial"/>
              </a:rPr>
              <a:t>t</a:t>
            </a:r>
            <a:r>
              <a:rPr sz="682" b="1" spc="61" dirty="0">
                <a:solidFill>
                  <a:srgbClr val="212121"/>
                </a:solidFill>
                <a:latin typeface="Arial"/>
                <a:cs typeface="Arial"/>
              </a:rPr>
              <a:t>a</a:t>
            </a:r>
            <a:r>
              <a:rPr sz="682" b="1" spc="38" dirty="0">
                <a:solidFill>
                  <a:srgbClr val="050505"/>
                </a:solidFill>
                <a:latin typeface="Arial"/>
                <a:cs typeface="Arial"/>
              </a:rPr>
              <a:t>i</a:t>
            </a:r>
            <a:r>
              <a:rPr sz="682" b="1" spc="-31" dirty="0">
                <a:solidFill>
                  <a:srgbClr val="050505"/>
                </a:solidFill>
                <a:latin typeface="Arial"/>
                <a:cs typeface="Arial"/>
              </a:rPr>
              <a:t>l</a:t>
            </a:r>
            <a:r>
              <a:rPr sz="682" b="1" spc="-14" dirty="0">
                <a:solidFill>
                  <a:srgbClr val="212121"/>
                </a:solidFill>
                <a:latin typeface="Arial"/>
                <a:cs typeface="Arial"/>
              </a:rPr>
              <a:t>s</a:t>
            </a:r>
            <a:endParaRPr sz="682" dirty="0">
              <a:latin typeface="Arial"/>
              <a:cs typeface="Arial"/>
            </a:endParaRPr>
          </a:p>
        </p:txBody>
      </p:sp>
      <p:sp>
        <p:nvSpPr>
          <p:cNvPr id="52" name="object 52"/>
          <p:cNvSpPr txBox="1"/>
          <p:nvPr/>
        </p:nvSpPr>
        <p:spPr>
          <a:xfrm>
            <a:off x="3413550" y="5126883"/>
            <a:ext cx="1119895" cy="94513"/>
          </a:xfrm>
          <a:prstGeom prst="rect">
            <a:avLst/>
          </a:prstGeom>
          <a:solidFill>
            <a:srgbClr val="FFFF00"/>
          </a:solidFill>
          <a:ln>
            <a:solidFill>
              <a:srgbClr val="C00000"/>
            </a:solidFill>
          </a:ln>
        </p:spPr>
        <p:txBody>
          <a:bodyPr vert="horz" wrap="square" lIns="0" tIns="0" rIns="0" bIns="0" rtlCol="0">
            <a:spAutoFit/>
          </a:bodyPr>
          <a:lstStyle/>
          <a:p>
            <a:pPr marL="8664"/>
            <a:r>
              <a:rPr sz="614" spc="-17" dirty="0">
                <a:solidFill>
                  <a:srgbClr val="383838"/>
                </a:solidFill>
                <a:latin typeface="Arial"/>
                <a:cs typeface="Arial"/>
              </a:rPr>
              <a:t>T</a:t>
            </a:r>
            <a:r>
              <a:rPr sz="614" spc="3" dirty="0">
                <a:solidFill>
                  <a:srgbClr val="413B11"/>
                </a:solidFill>
                <a:latin typeface="Arial"/>
                <a:cs typeface="Arial"/>
              </a:rPr>
              <a:t>his</a:t>
            </a:r>
            <a:r>
              <a:rPr sz="614" spc="41" dirty="0">
                <a:solidFill>
                  <a:srgbClr val="413B11"/>
                </a:solidFill>
                <a:latin typeface="Arial"/>
                <a:cs typeface="Arial"/>
              </a:rPr>
              <a:t> </a:t>
            </a:r>
            <a:r>
              <a:rPr sz="614" spc="27" dirty="0">
                <a:solidFill>
                  <a:srgbClr val="212121"/>
                </a:solidFill>
                <a:latin typeface="Arial"/>
                <a:cs typeface="Arial"/>
              </a:rPr>
              <a:t>item</a:t>
            </a:r>
            <a:r>
              <a:rPr sz="614" spc="-7" dirty="0">
                <a:solidFill>
                  <a:srgbClr val="212121"/>
                </a:solidFill>
                <a:latin typeface="Arial"/>
                <a:cs typeface="Arial"/>
              </a:rPr>
              <a:t> </a:t>
            </a:r>
            <a:r>
              <a:rPr sz="614" spc="61" dirty="0">
                <a:solidFill>
                  <a:srgbClr val="2F2A0C"/>
                </a:solidFill>
                <a:latin typeface="Arial"/>
                <a:cs typeface="Arial"/>
              </a:rPr>
              <a:t>w</a:t>
            </a:r>
            <a:r>
              <a:rPr sz="614" spc="41" dirty="0">
                <a:solidFill>
                  <a:srgbClr val="2F2A0C"/>
                </a:solidFill>
                <a:latin typeface="Arial"/>
                <a:cs typeface="Arial"/>
              </a:rPr>
              <a:t>i</a:t>
            </a:r>
            <a:r>
              <a:rPr sz="614" spc="48" dirty="0">
                <a:solidFill>
                  <a:srgbClr val="2F2A0C"/>
                </a:solidFill>
                <a:latin typeface="Arial"/>
                <a:cs typeface="Arial"/>
              </a:rPr>
              <a:t>ll</a:t>
            </a:r>
            <a:r>
              <a:rPr sz="614" spc="-51" dirty="0">
                <a:solidFill>
                  <a:srgbClr val="2F2A0C"/>
                </a:solidFill>
                <a:latin typeface="Arial"/>
                <a:cs typeface="Arial"/>
              </a:rPr>
              <a:t> </a:t>
            </a:r>
            <a:r>
              <a:rPr sz="614" spc="27" dirty="0">
                <a:solidFill>
                  <a:srgbClr val="2F2A0C"/>
                </a:solidFill>
                <a:latin typeface="Arial"/>
                <a:cs typeface="Arial"/>
              </a:rPr>
              <a:t>need</a:t>
            </a:r>
            <a:r>
              <a:rPr sz="614" spc="-10" dirty="0">
                <a:solidFill>
                  <a:srgbClr val="2F2A0C"/>
                </a:solidFill>
                <a:latin typeface="Arial"/>
                <a:cs typeface="Arial"/>
              </a:rPr>
              <a:t> </a:t>
            </a:r>
            <a:r>
              <a:rPr sz="614" spc="-7" dirty="0">
                <a:solidFill>
                  <a:srgbClr val="413B11"/>
                </a:solidFill>
                <a:latin typeface="Arial"/>
                <a:cs typeface="Arial"/>
              </a:rPr>
              <a:t>a</a:t>
            </a:r>
            <a:r>
              <a:rPr sz="614" spc="17" dirty="0">
                <a:solidFill>
                  <a:srgbClr val="413B11"/>
                </a:solidFill>
                <a:latin typeface="Arial"/>
                <a:cs typeface="Arial"/>
              </a:rPr>
              <a:t> </a:t>
            </a:r>
            <a:r>
              <a:rPr sz="614" spc="34" dirty="0">
                <a:solidFill>
                  <a:srgbClr val="2F2A0C"/>
                </a:solidFill>
                <a:latin typeface="Arial"/>
                <a:cs typeface="Arial"/>
              </a:rPr>
              <a:t>pro</a:t>
            </a:r>
            <a:r>
              <a:rPr sz="614" spc="31" dirty="0">
                <a:solidFill>
                  <a:srgbClr val="2F2A0C"/>
                </a:solidFill>
                <a:latin typeface="Arial"/>
                <a:cs typeface="Arial"/>
              </a:rPr>
              <a:t>perty</a:t>
            </a:r>
            <a:endParaRPr sz="614" dirty="0">
              <a:latin typeface="Arial"/>
              <a:cs typeface="Arial"/>
            </a:endParaRPr>
          </a:p>
        </p:txBody>
      </p:sp>
      <p:sp>
        <p:nvSpPr>
          <p:cNvPr id="53" name="object 53"/>
          <p:cNvSpPr txBox="1"/>
          <p:nvPr/>
        </p:nvSpPr>
        <p:spPr>
          <a:xfrm>
            <a:off x="3413550" y="5239176"/>
            <a:ext cx="134734" cy="94513"/>
          </a:xfrm>
          <a:prstGeom prst="rect">
            <a:avLst/>
          </a:prstGeom>
          <a:solidFill>
            <a:srgbClr val="FFFF00"/>
          </a:solidFill>
          <a:ln>
            <a:solidFill>
              <a:srgbClr val="C00000"/>
            </a:solidFill>
          </a:ln>
        </p:spPr>
        <p:txBody>
          <a:bodyPr vert="horz" wrap="square" lIns="0" tIns="0" rIns="0" bIns="0" rtlCol="0">
            <a:spAutoFit/>
          </a:bodyPr>
          <a:lstStyle/>
          <a:p>
            <a:pPr marL="8664"/>
            <a:r>
              <a:rPr sz="614" spc="20" dirty="0">
                <a:solidFill>
                  <a:srgbClr val="212121"/>
                </a:solidFill>
                <a:latin typeface="Arial"/>
                <a:cs typeface="Arial"/>
              </a:rPr>
              <a:t>tag</a:t>
            </a:r>
            <a:endParaRPr sz="614" dirty="0">
              <a:latin typeface="Arial"/>
              <a:cs typeface="Arial"/>
            </a:endParaRPr>
          </a:p>
        </p:txBody>
      </p:sp>
      <p:sp>
        <p:nvSpPr>
          <p:cNvPr id="54" name="object 54"/>
          <p:cNvSpPr txBox="1"/>
          <p:nvPr/>
        </p:nvSpPr>
        <p:spPr>
          <a:xfrm>
            <a:off x="2396934" y="5380582"/>
            <a:ext cx="856925" cy="94513"/>
          </a:xfrm>
          <a:prstGeom prst="rect">
            <a:avLst/>
          </a:prstGeom>
          <a:solidFill>
            <a:srgbClr val="FFFF00"/>
          </a:solidFill>
          <a:ln>
            <a:solidFill>
              <a:srgbClr val="C00000"/>
            </a:solidFill>
          </a:ln>
        </p:spPr>
        <p:txBody>
          <a:bodyPr vert="horz" wrap="square" lIns="0" tIns="0" rIns="0" bIns="0" rtlCol="0">
            <a:spAutoFit/>
          </a:bodyPr>
          <a:lstStyle/>
          <a:p>
            <a:pPr marL="8664"/>
            <a:r>
              <a:rPr sz="614" spc="-515" dirty="0">
                <a:solidFill>
                  <a:srgbClr val="212121"/>
                </a:solidFill>
                <a:latin typeface="Arial"/>
                <a:cs typeface="Arial"/>
              </a:rPr>
              <a:t>I</a:t>
            </a:r>
            <a:r>
              <a:rPr sz="614" spc="20" dirty="0">
                <a:solidFill>
                  <a:srgbClr val="212121"/>
                </a:solidFill>
                <a:latin typeface="Arial"/>
                <a:cs typeface="Arial"/>
              </a:rPr>
              <a:t>nternal</a:t>
            </a:r>
            <a:r>
              <a:rPr sz="614" spc="-3" dirty="0">
                <a:solidFill>
                  <a:srgbClr val="212121"/>
                </a:solidFill>
                <a:latin typeface="Arial"/>
                <a:cs typeface="Arial"/>
              </a:rPr>
              <a:t> </a:t>
            </a:r>
            <a:r>
              <a:rPr sz="614" spc="17" dirty="0">
                <a:solidFill>
                  <a:srgbClr val="212121"/>
                </a:solidFill>
                <a:latin typeface="Arial"/>
                <a:cs typeface="Arial"/>
              </a:rPr>
              <a:t>Attachments</a:t>
            </a:r>
            <a:endParaRPr sz="614" dirty="0">
              <a:latin typeface="Arial"/>
              <a:cs typeface="Arial"/>
            </a:endParaRPr>
          </a:p>
        </p:txBody>
      </p:sp>
      <p:sp>
        <p:nvSpPr>
          <p:cNvPr id="55" name="object 55"/>
          <p:cNvSpPr txBox="1"/>
          <p:nvPr/>
        </p:nvSpPr>
        <p:spPr>
          <a:xfrm>
            <a:off x="2477775" y="6139855"/>
            <a:ext cx="2087293" cy="287515"/>
          </a:xfrm>
          <a:prstGeom prst="rect">
            <a:avLst/>
          </a:prstGeom>
        </p:spPr>
        <p:txBody>
          <a:bodyPr vert="horz" wrap="square" lIns="0" tIns="0" rIns="0" bIns="0" rtlCol="0">
            <a:spAutoFit/>
          </a:bodyPr>
          <a:lstStyle/>
          <a:p>
            <a:pPr marL="8664"/>
            <a:r>
              <a:rPr sz="921" b="1" spc="-99" dirty="0">
                <a:solidFill>
                  <a:srgbClr val="050505"/>
                </a:solidFill>
                <a:latin typeface="Times New Roman"/>
                <a:cs typeface="Times New Roman"/>
              </a:rPr>
              <a:t>APPLE</a:t>
            </a:r>
            <a:r>
              <a:rPr sz="921" b="1" spc="51" dirty="0">
                <a:solidFill>
                  <a:srgbClr val="050505"/>
                </a:solidFill>
                <a:latin typeface="Times New Roman"/>
                <a:cs typeface="Times New Roman"/>
              </a:rPr>
              <a:t> </a:t>
            </a:r>
            <a:r>
              <a:rPr sz="921" b="1" spc="-96" dirty="0">
                <a:solidFill>
                  <a:srgbClr val="050505"/>
                </a:solidFill>
                <a:latin typeface="Times New Roman"/>
                <a:cs typeface="Times New Roman"/>
              </a:rPr>
              <a:t>COMPUTER</a:t>
            </a:r>
            <a:r>
              <a:rPr sz="921" b="1" spc="96" dirty="0">
                <a:solidFill>
                  <a:srgbClr val="050505"/>
                </a:solidFill>
                <a:latin typeface="Times New Roman"/>
                <a:cs typeface="Times New Roman"/>
              </a:rPr>
              <a:t> </a:t>
            </a:r>
            <a:r>
              <a:rPr sz="921" b="1" spc="-65" dirty="0">
                <a:solidFill>
                  <a:srgbClr val="050505"/>
                </a:solidFill>
                <a:latin typeface="Times New Roman"/>
                <a:cs typeface="Times New Roman"/>
              </a:rPr>
              <a:t>INC</a:t>
            </a:r>
            <a:endParaRPr sz="921" dirty="0">
              <a:latin typeface="Times New Roman"/>
              <a:cs typeface="Times New Roman"/>
            </a:endParaRPr>
          </a:p>
          <a:p>
            <a:pPr marL="12563">
              <a:spcBef>
                <a:spcPts val="379"/>
              </a:spcBef>
            </a:pPr>
            <a:r>
              <a:rPr sz="614" spc="-10" dirty="0">
                <a:solidFill>
                  <a:srgbClr val="212121"/>
                </a:solidFill>
                <a:latin typeface="Arial"/>
                <a:cs typeface="Arial"/>
              </a:rPr>
              <a:t>UGA</a:t>
            </a:r>
            <a:r>
              <a:rPr sz="614" spc="31" dirty="0">
                <a:solidFill>
                  <a:srgbClr val="212121"/>
                </a:solidFill>
                <a:latin typeface="Arial"/>
                <a:cs typeface="Arial"/>
              </a:rPr>
              <a:t> </a:t>
            </a:r>
            <a:r>
              <a:rPr sz="614" spc="51" dirty="0">
                <a:solidFill>
                  <a:srgbClr val="050505"/>
                </a:solidFill>
                <a:latin typeface="Arial"/>
                <a:cs typeface="Arial"/>
              </a:rPr>
              <a:t>-</a:t>
            </a:r>
            <a:r>
              <a:rPr sz="614" spc="20" dirty="0">
                <a:solidFill>
                  <a:srgbClr val="212121"/>
                </a:solidFill>
                <a:latin typeface="Arial"/>
                <a:cs typeface="Arial"/>
              </a:rPr>
              <a:t>cX</a:t>
            </a:r>
            <a:r>
              <a:rPr sz="614" spc="34" dirty="0">
                <a:solidFill>
                  <a:srgbClr val="212121"/>
                </a:solidFill>
                <a:latin typeface="Arial"/>
                <a:cs typeface="Arial"/>
              </a:rPr>
              <a:t>M</a:t>
            </a:r>
            <a:r>
              <a:rPr sz="614" spc="17" dirty="0">
                <a:solidFill>
                  <a:srgbClr val="050505"/>
                </a:solidFill>
                <a:latin typeface="Arial"/>
                <a:cs typeface="Arial"/>
              </a:rPr>
              <a:t>L</a:t>
            </a:r>
            <a:r>
              <a:rPr sz="614" spc="-41" dirty="0">
                <a:solidFill>
                  <a:srgbClr val="050505"/>
                </a:solidFill>
                <a:latin typeface="Arial"/>
                <a:cs typeface="Arial"/>
              </a:rPr>
              <a:t> </a:t>
            </a:r>
            <a:r>
              <a:rPr sz="614" spc="-3" dirty="0">
                <a:solidFill>
                  <a:srgbClr val="212121"/>
                </a:solidFill>
                <a:latin typeface="Arial"/>
                <a:cs typeface="Arial"/>
              </a:rPr>
              <a:t>ePro</a:t>
            </a:r>
            <a:r>
              <a:rPr sz="614" spc="72" dirty="0">
                <a:solidFill>
                  <a:srgbClr val="212121"/>
                </a:solidFill>
                <a:latin typeface="Arial"/>
                <a:cs typeface="Arial"/>
              </a:rPr>
              <a:t> </a:t>
            </a:r>
            <a:r>
              <a:rPr sz="614" spc="31" dirty="0">
                <a:solidFill>
                  <a:srgbClr val="212121"/>
                </a:solidFill>
                <a:latin typeface="Arial"/>
                <a:cs typeface="Arial"/>
              </a:rPr>
              <a:t>-</a:t>
            </a:r>
            <a:r>
              <a:rPr sz="614" spc="48" dirty="0">
                <a:solidFill>
                  <a:srgbClr val="212121"/>
                </a:solidFill>
                <a:latin typeface="Arial"/>
                <a:cs typeface="Arial"/>
              </a:rPr>
              <a:t> </a:t>
            </a:r>
            <a:r>
              <a:rPr sz="614" spc="7" dirty="0">
                <a:solidFill>
                  <a:srgbClr val="212121"/>
                </a:solidFill>
                <a:latin typeface="Arial"/>
                <a:cs typeface="Arial"/>
              </a:rPr>
              <a:t>DO</a:t>
            </a:r>
            <a:r>
              <a:rPr sz="614" spc="34" dirty="0">
                <a:solidFill>
                  <a:srgbClr val="212121"/>
                </a:solidFill>
                <a:latin typeface="Arial"/>
                <a:cs typeface="Arial"/>
              </a:rPr>
              <a:t> </a:t>
            </a:r>
            <a:r>
              <a:rPr sz="614" spc="3" dirty="0">
                <a:solidFill>
                  <a:srgbClr val="212121"/>
                </a:solidFill>
                <a:latin typeface="Arial"/>
                <a:cs typeface="Arial"/>
              </a:rPr>
              <a:t>NOT</a:t>
            </a:r>
            <a:r>
              <a:rPr sz="614" spc="27" dirty="0">
                <a:solidFill>
                  <a:srgbClr val="212121"/>
                </a:solidFill>
                <a:latin typeface="Arial"/>
                <a:cs typeface="Arial"/>
              </a:rPr>
              <a:t> </a:t>
            </a:r>
            <a:r>
              <a:rPr sz="614" spc="10" dirty="0">
                <a:solidFill>
                  <a:srgbClr val="050505"/>
                </a:solidFill>
                <a:latin typeface="Arial"/>
                <a:cs typeface="Arial"/>
              </a:rPr>
              <a:t>U</a:t>
            </a:r>
            <a:r>
              <a:rPr sz="614" spc="-65" dirty="0">
                <a:solidFill>
                  <a:srgbClr val="212121"/>
                </a:solidFill>
                <a:latin typeface="Arial"/>
                <a:cs typeface="Arial"/>
              </a:rPr>
              <a:t>SE</a:t>
            </a:r>
            <a:r>
              <a:rPr sz="614" spc="17" dirty="0">
                <a:solidFill>
                  <a:srgbClr val="212121"/>
                </a:solidFill>
                <a:latin typeface="Arial"/>
                <a:cs typeface="Arial"/>
              </a:rPr>
              <a:t> </a:t>
            </a:r>
            <a:r>
              <a:rPr sz="614" spc="14" dirty="0">
                <a:solidFill>
                  <a:srgbClr val="212121"/>
                </a:solidFill>
                <a:latin typeface="Arial"/>
                <a:cs typeface="Arial"/>
              </a:rPr>
              <a:t>NON-CAT</a:t>
            </a:r>
            <a:r>
              <a:rPr sz="614" spc="51" dirty="0">
                <a:solidFill>
                  <a:srgbClr val="212121"/>
                </a:solidFill>
                <a:latin typeface="Arial"/>
                <a:cs typeface="Arial"/>
              </a:rPr>
              <a:t>A</a:t>
            </a:r>
            <a:r>
              <a:rPr sz="614" spc="-48" dirty="0">
                <a:solidFill>
                  <a:srgbClr val="050505"/>
                </a:solidFill>
                <a:latin typeface="Arial"/>
                <a:cs typeface="Arial"/>
              </a:rPr>
              <a:t>L</a:t>
            </a:r>
            <a:r>
              <a:rPr sz="614" spc="3" dirty="0">
                <a:solidFill>
                  <a:srgbClr val="212121"/>
                </a:solidFill>
                <a:latin typeface="Arial"/>
                <a:cs typeface="Arial"/>
              </a:rPr>
              <a:t>OG</a:t>
            </a:r>
            <a:r>
              <a:rPr sz="614" spc="10" dirty="0">
                <a:solidFill>
                  <a:srgbClr val="212121"/>
                </a:solidFill>
                <a:latin typeface="Arial"/>
                <a:cs typeface="Arial"/>
              </a:rPr>
              <a:t> </a:t>
            </a:r>
            <a:r>
              <a:rPr sz="614" spc="-7" dirty="0">
                <a:solidFill>
                  <a:srgbClr val="212121"/>
                </a:solidFill>
                <a:latin typeface="Arial"/>
                <a:cs typeface="Arial"/>
              </a:rPr>
              <a:t>OPTIO</a:t>
            </a:r>
            <a:endParaRPr sz="614" dirty="0">
              <a:latin typeface="Arial"/>
              <a:cs typeface="Arial"/>
            </a:endParaRPr>
          </a:p>
        </p:txBody>
      </p:sp>
      <p:sp>
        <p:nvSpPr>
          <p:cNvPr id="56" name="object 56"/>
          <p:cNvSpPr txBox="1"/>
          <p:nvPr/>
        </p:nvSpPr>
        <p:spPr>
          <a:xfrm>
            <a:off x="5010599" y="6191584"/>
            <a:ext cx="332719" cy="94513"/>
          </a:xfrm>
          <a:prstGeom prst="rect">
            <a:avLst/>
          </a:prstGeom>
        </p:spPr>
        <p:txBody>
          <a:bodyPr vert="horz" wrap="square" lIns="0" tIns="0" rIns="0" bIns="0" rtlCol="0">
            <a:spAutoFit/>
          </a:bodyPr>
          <a:lstStyle/>
          <a:p>
            <a:pPr marL="8664"/>
            <a:r>
              <a:rPr sz="614" spc="17" dirty="0">
                <a:solidFill>
                  <a:srgbClr val="212121"/>
                </a:solidFill>
                <a:latin typeface="Arial"/>
                <a:cs typeface="Arial"/>
              </a:rPr>
              <a:t>Contract</a:t>
            </a:r>
            <a:endParaRPr sz="614" dirty="0">
              <a:latin typeface="Arial"/>
              <a:cs typeface="Arial"/>
            </a:endParaRPr>
          </a:p>
        </p:txBody>
      </p:sp>
      <p:sp>
        <p:nvSpPr>
          <p:cNvPr id="57" name="object 57"/>
          <p:cNvSpPr txBox="1"/>
          <p:nvPr/>
        </p:nvSpPr>
        <p:spPr>
          <a:xfrm>
            <a:off x="5746741" y="6187427"/>
            <a:ext cx="652441" cy="234423"/>
          </a:xfrm>
          <a:prstGeom prst="rect">
            <a:avLst/>
          </a:prstGeom>
        </p:spPr>
        <p:txBody>
          <a:bodyPr vert="horz" wrap="square" lIns="0" tIns="0" rIns="0" bIns="0" rtlCol="0">
            <a:spAutoFit/>
          </a:bodyPr>
          <a:lstStyle/>
          <a:p>
            <a:pPr marL="8664" marR="3466">
              <a:lnSpc>
                <a:spcPct val="124400"/>
              </a:lnSpc>
            </a:pPr>
            <a:r>
              <a:rPr sz="614" spc="3" dirty="0">
                <a:solidFill>
                  <a:srgbClr val="212121"/>
                </a:solidFill>
                <a:latin typeface="Arial"/>
                <a:cs typeface="Arial"/>
              </a:rPr>
              <a:t>99999-SPD­ </a:t>
            </a:r>
            <a:r>
              <a:rPr sz="614" spc="31" dirty="0">
                <a:solidFill>
                  <a:srgbClr val="212121"/>
                </a:solidFill>
                <a:latin typeface="Arial"/>
                <a:cs typeface="Arial"/>
              </a:rPr>
              <a:t>T20</a:t>
            </a:r>
            <a:r>
              <a:rPr sz="614" spc="-24" dirty="0">
                <a:solidFill>
                  <a:srgbClr val="212121"/>
                </a:solidFill>
                <a:latin typeface="Arial"/>
                <a:cs typeface="Arial"/>
              </a:rPr>
              <a:t>1</a:t>
            </a:r>
            <a:r>
              <a:rPr sz="614" spc="61" dirty="0">
                <a:solidFill>
                  <a:srgbClr val="212121"/>
                </a:solidFill>
                <a:latin typeface="Arial"/>
                <a:cs typeface="Arial"/>
              </a:rPr>
              <a:t>5</a:t>
            </a:r>
            <a:r>
              <a:rPr sz="614" spc="-58" dirty="0">
                <a:solidFill>
                  <a:srgbClr val="212121"/>
                </a:solidFill>
                <a:latin typeface="Arial"/>
                <a:cs typeface="Arial"/>
              </a:rPr>
              <a:t>1</a:t>
            </a:r>
            <a:r>
              <a:rPr sz="614" spc="55" dirty="0">
                <a:solidFill>
                  <a:srgbClr val="212121"/>
                </a:solidFill>
                <a:latin typeface="Arial"/>
                <a:cs typeface="Arial"/>
              </a:rPr>
              <a:t>00</a:t>
            </a:r>
            <a:r>
              <a:rPr sz="614" spc="-55" dirty="0">
                <a:solidFill>
                  <a:srgbClr val="212121"/>
                </a:solidFill>
                <a:latin typeface="Arial"/>
                <a:cs typeface="Arial"/>
              </a:rPr>
              <a:t>1</a:t>
            </a:r>
            <a:r>
              <a:rPr sz="614" spc="38" dirty="0">
                <a:solidFill>
                  <a:srgbClr val="212121"/>
                </a:solidFill>
                <a:latin typeface="Arial"/>
                <a:cs typeface="Arial"/>
              </a:rPr>
              <a:t>-0001</a:t>
            </a:r>
            <a:endParaRPr sz="614" dirty="0">
              <a:latin typeface="Arial"/>
              <a:cs typeface="Arial"/>
            </a:endParaRPr>
          </a:p>
        </p:txBody>
      </p:sp>
    </p:spTree>
    <p:extLst>
      <p:ext uri="{BB962C8B-B14F-4D97-AF65-F5344CB8AC3E}">
        <p14:creationId xmlns:p14="http://schemas.microsoft.com/office/powerpoint/2010/main" val="3903272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lnSpcReduction="10000"/>
          </a:bodyPr>
          <a:lstStyle/>
          <a:p>
            <a:r>
              <a:rPr lang="en-US" sz="2400" dirty="0" smtClean="0"/>
              <a:t>Fixed Assets will be maintained in the new UGA Financial Management System by the College of Pharmacy.</a:t>
            </a:r>
          </a:p>
          <a:p>
            <a:endParaRPr lang="en-US" sz="2400" dirty="0"/>
          </a:p>
          <a:p>
            <a:r>
              <a:rPr lang="en-US" sz="2400" dirty="0" smtClean="0">
                <a:ea typeface="Calibri" panose="020F0502020204030204" pitchFamily="34" charset="0"/>
                <a:cs typeface="Times New Roman" panose="02020603050405020304" pitchFamily="18" charset="0"/>
              </a:rPr>
              <a:t>The RUSS </a:t>
            </a:r>
            <a:r>
              <a:rPr lang="en-US" sz="2400" dirty="0">
                <a:ea typeface="Calibri" panose="020F0502020204030204" pitchFamily="34" charset="0"/>
                <a:cs typeface="Times New Roman" panose="02020603050405020304" pitchFamily="18" charset="0"/>
              </a:rPr>
              <a:t>system is going away. </a:t>
            </a:r>
            <a:r>
              <a:rPr lang="en-US" sz="2400" dirty="0" smtClean="0">
                <a:ea typeface="Calibri" panose="020F0502020204030204" pitchFamily="34" charset="0"/>
                <a:cs typeface="Times New Roman" panose="02020603050405020304" pitchFamily="18" charset="0"/>
              </a:rPr>
              <a:t>RUSS </a:t>
            </a:r>
            <a:r>
              <a:rPr lang="en-US" sz="2400" dirty="0">
                <a:ea typeface="Calibri" panose="020F0502020204030204" pitchFamily="34" charset="0"/>
                <a:cs typeface="Times New Roman" panose="02020603050405020304" pitchFamily="18" charset="0"/>
              </a:rPr>
              <a:t>will stay active through July 12, to permit authorizations and renewals that were submitted prior to July 1 to work their way through the approver process, but no new requests can be added after June 30</a:t>
            </a:r>
            <a:r>
              <a:rPr lang="en-US" sz="2400" dirty="0" smtClean="0">
                <a:ea typeface="Calibri" panose="020F0502020204030204" pitchFamily="34" charset="0"/>
                <a:cs typeface="Times New Roman" panose="02020603050405020304" pitchFamily="18" charset="0"/>
              </a:rPr>
              <a:t>.</a:t>
            </a:r>
          </a:p>
          <a:p>
            <a:endParaRPr lang="en-US" sz="2400" dirty="0">
              <a:ea typeface="Calibri" panose="020F0502020204030204" pitchFamily="34" charset="0"/>
              <a:cs typeface="Times New Roman" panose="02020603050405020304" pitchFamily="18" charset="0"/>
            </a:endParaRPr>
          </a:p>
          <a:p>
            <a:r>
              <a:rPr lang="en-US" sz="2400" dirty="0" smtClean="0">
                <a:ea typeface="Calibri" panose="020F0502020204030204" pitchFamily="34" charset="0"/>
                <a:cs typeface="Times New Roman" panose="02020603050405020304" pitchFamily="18" charset="0"/>
              </a:rPr>
              <a:t>The Authorization process for the College of Pharmacy will be completed internally and as a part of the College’s annual equipment inventory process.</a:t>
            </a:r>
            <a:endParaRPr lang="en-US" sz="2400" dirty="0">
              <a:ea typeface="Calibri" panose="020F0502020204030204" pitchFamily="34" charset="0"/>
              <a:cs typeface="Times New Roman" panose="02020603050405020304" pitchFamily="18" charset="0"/>
            </a:endParaRPr>
          </a:p>
          <a:p>
            <a:endParaRPr lang="en-US" sz="2400" dirty="0"/>
          </a:p>
          <a:p>
            <a:endParaRPr lang="en-US" sz="2400"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071172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a:bodyPr>
          <a:lstStyle/>
          <a:p>
            <a:r>
              <a:rPr lang="en-US" sz="2400" dirty="0"/>
              <a:t>The authorization process will be greatly streamlined.  In OneSource there will be no approver chains that have to be set individually up for each employee by Property Control IT support personnel before someone can request authorization.</a:t>
            </a:r>
          </a:p>
          <a:p>
            <a:r>
              <a:rPr lang="en-US" sz="2400" dirty="0"/>
              <a:t> </a:t>
            </a:r>
          </a:p>
          <a:p>
            <a:r>
              <a:rPr lang="en-US" sz="2400" dirty="0"/>
              <a:t>Ken Schroder and Brad Brown are developing a simple to use </a:t>
            </a:r>
            <a:r>
              <a:rPr lang="en-US" sz="2400" dirty="0"/>
              <a:t>Kace</a:t>
            </a:r>
            <a:r>
              <a:rPr lang="en-US" sz="2400" dirty="0"/>
              <a:t> Help Desk ticket system for requesting authorization and retuning equipment to </a:t>
            </a:r>
            <a:r>
              <a:rPr lang="en-US" sz="2400" dirty="0" smtClean="0"/>
              <a:t>campus.  It will also be used to report any changes to inventory items – </a:t>
            </a:r>
            <a:r>
              <a:rPr lang="en-US" sz="2400" dirty="0" smtClean="0"/>
              <a:t>i.e. </a:t>
            </a:r>
            <a:r>
              <a:rPr lang="en-US" sz="2400" dirty="0" smtClean="0"/>
              <a:t>moved to another location or employee, </a:t>
            </a:r>
            <a:r>
              <a:rPr lang="en-US" sz="2400" dirty="0" smtClean="0"/>
              <a:t>etc..</a:t>
            </a:r>
            <a:endParaRPr lang="en-US" sz="2400" dirty="0" smtClean="0"/>
          </a:p>
          <a:p>
            <a:endParaRPr lang="en-US" sz="2400" dirty="0"/>
          </a:p>
          <a:p>
            <a:endParaRPr lang="en-US" sz="2400"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14006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lnSpcReduction="10000"/>
          </a:bodyPr>
          <a:lstStyle/>
          <a:p>
            <a:r>
              <a:rPr lang="en-US" sz="2400" dirty="0" smtClean="0"/>
              <a:t>The current plan is to have the </a:t>
            </a:r>
            <a:r>
              <a:rPr lang="en-US" sz="2400" dirty="0" smtClean="0"/>
              <a:t>Kace</a:t>
            </a:r>
            <a:r>
              <a:rPr lang="en-US" sz="2400" dirty="0" smtClean="0"/>
              <a:t> ticket </a:t>
            </a:r>
            <a:r>
              <a:rPr lang="en-US" sz="2400" dirty="0" smtClean="0"/>
              <a:t>system </a:t>
            </a:r>
            <a:r>
              <a:rPr lang="en-US" sz="2400" dirty="0" smtClean="0"/>
              <a:t>route to </a:t>
            </a:r>
            <a:r>
              <a:rPr lang="en-US" sz="2400" dirty="0"/>
              <a:t>Ken Schroder, with Jessica Hart and Melissa Hunter as backups. </a:t>
            </a:r>
            <a:r>
              <a:rPr lang="en-US" sz="2400" dirty="0" smtClean="0"/>
              <a:t>The service goal is all authorizations </a:t>
            </a:r>
            <a:r>
              <a:rPr lang="en-US" sz="2400" dirty="0"/>
              <a:t>should be approved no later than the end of the next business day after </a:t>
            </a:r>
            <a:r>
              <a:rPr lang="en-US" sz="2400" dirty="0" smtClean="0"/>
              <a:t>complete and accurate submission </a:t>
            </a:r>
            <a:r>
              <a:rPr lang="en-US" sz="2400" dirty="0"/>
              <a:t>of the request ticket.</a:t>
            </a:r>
          </a:p>
          <a:p>
            <a:endParaRPr lang="en-US" sz="2400" dirty="0" smtClean="0"/>
          </a:p>
          <a:p>
            <a:r>
              <a:rPr lang="en-US" sz="2400" dirty="0" smtClean="0"/>
              <a:t>As </a:t>
            </a:r>
            <a:r>
              <a:rPr lang="en-US" sz="2400" dirty="0"/>
              <a:t>a short term interim measure, requests can be submitted by e-mail to Ken </a:t>
            </a:r>
            <a:r>
              <a:rPr lang="en-US" sz="2400" dirty="0" smtClean="0"/>
              <a:t>Schroder.  </a:t>
            </a:r>
          </a:p>
          <a:p>
            <a:endParaRPr lang="en-US" sz="2400" dirty="0"/>
          </a:p>
          <a:p>
            <a:r>
              <a:rPr lang="en-US" sz="2400" dirty="0" smtClean="0"/>
              <a:t>When </a:t>
            </a:r>
            <a:r>
              <a:rPr lang="en-US" sz="2400" dirty="0"/>
              <a:t>the </a:t>
            </a:r>
            <a:r>
              <a:rPr lang="en-US" sz="2400" dirty="0"/>
              <a:t>Kace</a:t>
            </a:r>
            <a:r>
              <a:rPr lang="en-US" sz="2400" dirty="0"/>
              <a:t> ticket system goes </a:t>
            </a:r>
            <a:r>
              <a:rPr lang="en-US" sz="2400" dirty="0" smtClean="0"/>
              <a:t>live, Ken will do a College wide announcement with any additional information that is required. </a:t>
            </a:r>
            <a:r>
              <a:rPr lang="en-US" sz="2400" dirty="0"/>
              <a:t> </a:t>
            </a:r>
          </a:p>
          <a:p>
            <a:endParaRPr lang="en-US" sz="2400"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51844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normAutofit fontScale="77500" lnSpcReduction="20000"/>
          </a:bodyPr>
          <a:lstStyle/>
          <a:p>
            <a:endParaRPr lang="en-US" sz="2500" dirty="0" smtClean="0"/>
          </a:p>
          <a:p>
            <a:r>
              <a:rPr lang="en-US" sz="2500" dirty="0" smtClean="0"/>
              <a:t>P-Cards</a:t>
            </a:r>
          </a:p>
          <a:p>
            <a:endParaRPr lang="en-US" sz="2500" dirty="0"/>
          </a:p>
          <a:p>
            <a:r>
              <a:rPr lang="en-US" sz="2500" dirty="0" smtClean="0"/>
              <a:t>Touchnet </a:t>
            </a:r>
            <a:r>
              <a:rPr lang="en-US" sz="2500" dirty="0"/>
              <a:t>(Deposits)</a:t>
            </a:r>
          </a:p>
          <a:p>
            <a:endParaRPr lang="en-US" sz="2500" dirty="0" smtClean="0"/>
          </a:p>
          <a:p>
            <a:r>
              <a:rPr lang="en-US" sz="2500" dirty="0" smtClean="0"/>
              <a:t>Grants</a:t>
            </a:r>
          </a:p>
          <a:p>
            <a:endParaRPr lang="en-US" sz="2500" dirty="0" smtClean="0"/>
          </a:p>
          <a:p>
            <a:r>
              <a:rPr lang="en-US" sz="2500" dirty="0" smtClean="0"/>
              <a:t>Foundation</a:t>
            </a:r>
          </a:p>
          <a:p>
            <a:endParaRPr lang="en-US" sz="2500" dirty="0" smtClean="0"/>
          </a:p>
          <a:p>
            <a:r>
              <a:rPr lang="en-US" sz="2500" dirty="0" smtClean="0"/>
              <a:t>Reporting</a:t>
            </a:r>
          </a:p>
          <a:p>
            <a:endParaRPr lang="en-US" sz="2500" dirty="0"/>
          </a:p>
          <a:p>
            <a:r>
              <a:rPr lang="en-US" sz="2500" dirty="0" smtClean="0"/>
              <a:t>UGA Finance &amp; Administration Updated Policy Website</a:t>
            </a:r>
          </a:p>
          <a:p>
            <a:endParaRPr lang="en-US" sz="2500" dirty="0" smtClean="0"/>
          </a:p>
          <a:p>
            <a:r>
              <a:rPr lang="en-US" sz="2500" dirty="0" smtClean="0"/>
              <a:t>Human Capital Management</a:t>
            </a:r>
          </a:p>
          <a:p>
            <a:endParaRPr lang="en-US" sz="2500" dirty="0" smtClean="0"/>
          </a:p>
          <a:p>
            <a:r>
              <a:rPr lang="en-US" sz="2500" dirty="0" smtClean="0"/>
              <a:t>Contact Information</a:t>
            </a:r>
          </a:p>
          <a:p>
            <a:endParaRPr lang="en-US" sz="2500" dirty="0" smtClean="0"/>
          </a:p>
          <a:p>
            <a:r>
              <a:rPr lang="en-US" sz="2500" dirty="0" smtClean="0"/>
              <a:t>Wrap Up</a:t>
            </a:r>
          </a:p>
          <a:p>
            <a:endParaRPr lang="en-US" sz="2500" dirty="0"/>
          </a:p>
        </p:txBody>
      </p:sp>
      <p:sp>
        <p:nvSpPr>
          <p:cNvPr id="4"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2111233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Fixed Assets</a:t>
            </a:r>
            <a:endParaRPr lang="en-US" dirty="0"/>
          </a:p>
        </p:txBody>
      </p:sp>
      <p:sp>
        <p:nvSpPr>
          <p:cNvPr id="3" name="Text Placeholder 2"/>
          <p:cNvSpPr>
            <a:spLocks noGrp="1"/>
          </p:cNvSpPr>
          <p:nvPr>
            <p:ph type="body" sz="quarter" idx="16"/>
          </p:nvPr>
        </p:nvSpPr>
        <p:spPr/>
        <p:txBody>
          <a:bodyPr>
            <a:normAutofit/>
          </a:bodyPr>
          <a:lstStyle/>
          <a:p>
            <a:endParaRPr lang="en-US" sz="2400" dirty="0"/>
          </a:p>
        </p:txBody>
      </p:sp>
      <p:sp>
        <p:nvSpPr>
          <p:cNvPr id="4" name="Text Placeholder 3"/>
          <p:cNvSpPr>
            <a:spLocks noGrp="1"/>
          </p:cNvSpPr>
          <p:nvPr>
            <p:ph type="body" sz="quarter" idx="18"/>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22" y="1598193"/>
            <a:ext cx="3952027" cy="2995706"/>
          </a:xfrm>
          <a:prstGeom prst="rect">
            <a:avLst/>
          </a:prstGeom>
        </p:spPr>
      </p:pic>
    </p:spTree>
    <p:extLst>
      <p:ext uri="{BB962C8B-B14F-4D97-AF65-F5344CB8AC3E}">
        <p14:creationId xmlns:p14="http://schemas.microsoft.com/office/powerpoint/2010/main" val="3977737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Accounts Payable</a:t>
            </a:r>
          </a:p>
        </p:txBody>
      </p:sp>
      <p:sp>
        <p:nvSpPr>
          <p:cNvPr id="3" name="Text Placeholder 2"/>
          <p:cNvSpPr>
            <a:spLocks noGrp="1"/>
          </p:cNvSpPr>
          <p:nvPr>
            <p:ph type="body" sz="quarter" idx="16"/>
          </p:nvPr>
        </p:nvSpPr>
        <p:spPr/>
        <p:txBody>
          <a:bodyPr>
            <a:normAutofit/>
          </a:bodyPr>
          <a:lstStyle/>
          <a:p>
            <a:r>
              <a:rPr lang="en-US" dirty="0" smtClean="0"/>
              <a:t>With implementation of the new UGA Financial Management System, the Accounts Payable Office will have 3 functional areas:</a:t>
            </a:r>
          </a:p>
          <a:p>
            <a:endParaRPr lang="en-US" dirty="0"/>
          </a:p>
          <a:p>
            <a:pPr marL="971550" lvl="1" indent="-285750"/>
            <a:r>
              <a:rPr lang="en-US" dirty="0" smtClean="0"/>
              <a:t>Travel and Encumbrances – for employees only</a:t>
            </a:r>
          </a:p>
          <a:p>
            <a:pPr marL="971550" lvl="1" indent="-285750"/>
            <a:endParaRPr lang="en-US" dirty="0" smtClean="0"/>
          </a:p>
          <a:p>
            <a:pPr marL="971550" lvl="1" indent="-285750"/>
            <a:r>
              <a:rPr lang="en-US" dirty="0" smtClean="0"/>
              <a:t>Purchase Order Payment Section – Process PO payments for UGA Mart</a:t>
            </a:r>
          </a:p>
          <a:p>
            <a:pPr marL="971550" lvl="1" indent="-285750"/>
            <a:endParaRPr lang="en-US" dirty="0" smtClean="0"/>
          </a:p>
          <a:p>
            <a:pPr marL="971550" lvl="1" indent="-285750"/>
            <a:r>
              <a:rPr lang="en-US" dirty="0" smtClean="0"/>
              <a:t>Payment Requests </a:t>
            </a:r>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702481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p:txBody>
          <a:bodyPr>
            <a:normAutofit/>
          </a:bodyPr>
          <a:lstStyle/>
          <a:p>
            <a:endParaRPr lang="en-US" dirty="0" smtClean="0"/>
          </a:p>
          <a:p>
            <a:endParaRPr lang="en-US" dirty="0"/>
          </a:p>
          <a:p>
            <a:endParaRPr lang="en-US" dirty="0" smtClean="0"/>
          </a:p>
          <a:p>
            <a:r>
              <a:rPr lang="en-US" dirty="0" smtClean="0"/>
              <a:t>The Travel and Expense module will be used to process all employee payments and to create travel authorizations.  Employee payments include travel and non-travel expenses.  These will not route through the payment request system.</a:t>
            </a:r>
          </a:p>
          <a:p>
            <a:endParaRPr lang="en-US" dirty="0"/>
          </a:p>
          <a:p>
            <a:r>
              <a:rPr lang="en-US" dirty="0" smtClean="0"/>
              <a:t>Travel Authorizations in the system are required by UGA for out-of-state travel.</a:t>
            </a:r>
          </a:p>
          <a:p>
            <a:endParaRPr lang="en-US" dirty="0"/>
          </a:p>
          <a:p>
            <a:r>
              <a:rPr lang="en-US" dirty="0" smtClean="0"/>
              <a:t>Additionally, UGA policy requires departments keep in-state travel authorities on file within the department.  Therefore, the College of Pharmacy is going to require all in-state travel authorities be completed in the new system as well.</a:t>
            </a:r>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949290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p:txBody>
          <a:bodyPr>
            <a:normAutofit/>
          </a:bodyPr>
          <a:lstStyle/>
          <a:p>
            <a:r>
              <a:rPr lang="en-US" dirty="0" smtClean="0"/>
              <a:t>Travel Authorizations</a:t>
            </a:r>
          </a:p>
          <a:p>
            <a:endParaRPr lang="en-US" dirty="0"/>
          </a:p>
          <a:p>
            <a:pPr marL="285750" indent="-285750">
              <a:buFont typeface="Arial" panose="020B0604020202020204" pitchFamily="34" charset="0"/>
              <a:buChar char="•"/>
            </a:pPr>
            <a:r>
              <a:rPr lang="en-US" dirty="0" smtClean="0"/>
              <a:t>They are no longer encumbered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Must be completed before travel begins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Are available in the system for 6 months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are traveling on UGA business and the travel is going to be paid by a third party, you are still required to complete a travel authority.  It should be completed for .01 cent and select your home unit SpeedType.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need to provide additional details about the travel or estimated expenses, please use the Notes section.</a:t>
            </a:r>
            <a:endParaRPr lang="en-US" dirty="0"/>
          </a:p>
          <a:p>
            <a:endParaRPr lang="en-US" dirty="0" smtClean="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7375978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p:txBody>
          <a:bodyPr>
            <a:normAutofit lnSpcReduction="10000"/>
          </a:bodyPr>
          <a:lstStyle/>
          <a:p>
            <a:endParaRPr lang="en-US" dirty="0" smtClean="0"/>
          </a:p>
          <a:p>
            <a:pPr marL="285750" indent="-285750">
              <a:buFont typeface="Arial" panose="020B0604020202020204" pitchFamily="34" charset="0"/>
              <a:buChar char="•"/>
            </a:pPr>
            <a:r>
              <a:rPr lang="en-US" dirty="0" smtClean="0"/>
              <a:t>Blanket Travel Authorities for in-state can be completed for employees that travel frequently.  The Blanket Travel Authorities will need to be completed every 6 months.  However, if they are traveling for a conference or other event in-state a separate Travel Authority is required.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Travel Authority can be created and submitted by a delegate.  Each department within the College of Pharmacy will determine delegates.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Travel Authorities require a chart string and can have multiple chart strings.  The first chart string can be entered with an Accounting Tag (SpeedType.)  Any others will need to be added as chart fields.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If you are a delegate, you will need to inform the traveler that you have completed a travel expense for their </a:t>
            </a:r>
            <a:r>
              <a:rPr lang="en-US" u="sng" dirty="0" smtClean="0">
                <a:solidFill>
                  <a:srgbClr val="FF0000"/>
                </a:solidFill>
              </a:rPr>
              <a:t>review</a:t>
            </a:r>
            <a:r>
              <a:rPr lang="en-US" dirty="0" smtClean="0"/>
              <a:t> and submission.  The best practice is to email the traveler.</a:t>
            </a:r>
          </a:p>
          <a:p>
            <a:pPr marL="285750" indent="-285750">
              <a:buFont typeface="Arial" panose="020B0604020202020204" pitchFamily="34" charset="0"/>
              <a:buChar char="•"/>
            </a:pPr>
            <a:endParaRPr lang="en-US" dirty="0"/>
          </a:p>
          <a:p>
            <a:endParaRPr lang="en-US" dirty="0" smtClean="0"/>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0299826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p:txBody>
          <a:bodyPr>
            <a:normAutofit lnSpcReduction="10000"/>
          </a:bodyPr>
          <a:lstStyle/>
          <a:p>
            <a:r>
              <a:rPr lang="en-US" dirty="0" smtClean="0"/>
              <a:t>Travel Expense Statements</a:t>
            </a:r>
          </a:p>
          <a:p>
            <a:endParaRPr lang="en-US" dirty="0" smtClean="0"/>
          </a:p>
          <a:p>
            <a:pPr marL="285750" indent="-285750">
              <a:buFont typeface="Arial" panose="020B0604020202020204" pitchFamily="34" charset="0"/>
              <a:buChar char="•"/>
            </a:pPr>
            <a:r>
              <a:rPr lang="en-US" dirty="0" smtClean="0"/>
              <a:t>Are to due within 45 days of final day of travel.  After 45 days a written justification must be attached to the travel expense statement.  After 60 days, they can be taxed and will process through payroll.  A new policy will be issued in late December.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receipts for travel expense statements must be scanned.  The scans need to be readable and contain all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Account codes (formerly object codes) will be automatically assigned based on the selections made by the traveler or delegate.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Group </a:t>
            </a:r>
            <a:r>
              <a:rPr lang="en-US" dirty="0"/>
              <a:t>Meals will need to be recorded on the Travel Expense Statement.  Non-employees should be noted in the Notes section.  All employees will need to be entered using the </a:t>
            </a:r>
            <a:r>
              <a:rPr lang="en-US" dirty="0"/>
              <a:t>myid</a:t>
            </a:r>
            <a:r>
              <a:rPr lang="en-US" dirty="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4515601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p:txBody>
          <a:bodyPr>
            <a:normAutofit/>
          </a:bodyPr>
          <a:lstStyle/>
          <a:p>
            <a:endParaRPr lang="en-US" dirty="0" smtClean="0"/>
          </a:p>
          <a:p>
            <a:r>
              <a:rPr lang="en-US" dirty="0" smtClean="0"/>
              <a:t>As a delegate:</a:t>
            </a:r>
          </a:p>
          <a:p>
            <a:endParaRPr lang="en-US" dirty="0" smtClean="0"/>
          </a:p>
          <a:p>
            <a:pPr marL="285750" indent="-285750">
              <a:buFont typeface="Arial" panose="020B0604020202020204" pitchFamily="34" charset="0"/>
              <a:buChar char="•"/>
            </a:pPr>
            <a:r>
              <a:rPr lang="en-US" dirty="0" smtClean="0"/>
              <a:t>You will not receive any confirmations or denials.  They will all route to the traveler.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You will be creating and modifying on behalf of who has assigned you as a delegate.  You can create and modify travel expenses and non-travel expenses.  You can create and submit travel authorities.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You can view the traveler documents. </a:t>
            </a:r>
            <a:endParaRPr lang="en-US" dirty="0"/>
          </a:p>
          <a:p>
            <a:endParaRPr lang="en-US" dirty="0" smtClean="0"/>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240469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endParaRPr lang="en-US" dirty="0" smtClean="0"/>
          </a:p>
          <a:p>
            <a:r>
              <a:rPr lang="en-US" dirty="0" smtClean="0"/>
              <a:t>Non-Travel Expenses</a:t>
            </a:r>
          </a:p>
          <a:p>
            <a:endParaRPr lang="en-US" dirty="0"/>
          </a:p>
          <a:p>
            <a:pPr marL="285750" indent="-285750">
              <a:buFont typeface="Arial" panose="020B0604020202020204" pitchFamily="34" charset="0"/>
              <a:buChar char="•"/>
            </a:pPr>
            <a:r>
              <a:rPr lang="en-US" dirty="0" smtClean="0"/>
              <a:t>Anything non-travel related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receipts need to be signed by the employee’s supervisor/manager or alternate before the receipt is scanned to the non-travel expense statement.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Non-travel and travel can be submitted on the same expense statement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739424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endParaRPr lang="en-US" dirty="0" smtClean="0"/>
          </a:p>
          <a:p>
            <a:r>
              <a:rPr lang="en-US" dirty="0" smtClean="0"/>
              <a:t>Students</a:t>
            </a:r>
          </a:p>
          <a:p>
            <a:endParaRPr lang="en-US" dirty="0"/>
          </a:p>
          <a:p>
            <a:pPr marL="285750" indent="-285750">
              <a:buFont typeface="Arial" panose="020B0604020202020204" pitchFamily="34" charset="0"/>
              <a:buChar char="•"/>
            </a:pPr>
            <a:r>
              <a:rPr lang="en-US" dirty="0" smtClean="0"/>
              <a:t>Students traveling as employees should be reimbursed through Travel &amp; Expense.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All other student travel should be processed through the Payment Request System.</a:t>
            </a:r>
          </a:p>
          <a:p>
            <a:endParaRPr lang="en-US" dirty="0" smtClean="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464374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r>
              <a:rPr lang="en-US" dirty="0" smtClean="0"/>
              <a:t>Travel Approval Path (TA &amp; Expense Statement)</a:t>
            </a:r>
          </a:p>
          <a:p>
            <a:pPr marL="285750" indent="-285750">
              <a:buFont typeface="Arial" panose="020B0604020202020204" pitchFamily="34" charset="0"/>
              <a:buChar char="•"/>
            </a:pPr>
            <a:r>
              <a:rPr lang="en-US" dirty="0" smtClean="0"/>
              <a:t>Initiator</a:t>
            </a:r>
          </a:p>
          <a:p>
            <a:pPr marL="285750" indent="-285750">
              <a:buFont typeface="Arial" panose="020B0604020202020204" pitchFamily="34" charset="0"/>
              <a:buChar char="•"/>
            </a:pPr>
            <a:r>
              <a:rPr lang="en-US" dirty="0" smtClean="0"/>
              <a:t>Supervisor/Manager</a:t>
            </a:r>
          </a:p>
          <a:p>
            <a:pPr marL="285750" indent="-285750">
              <a:buFont typeface="Arial" panose="020B0604020202020204" pitchFamily="34" charset="0"/>
              <a:buChar char="•"/>
            </a:pPr>
            <a:r>
              <a:rPr lang="en-US" dirty="0" smtClean="0"/>
              <a:t>Expense Pool</a:t>
            </a:r>
          </a:p>
          <a:p>
            <a:pPr marL="285750" indent="-285750">
              <a:buFont typeface="Arial" panose="020B0604020202020204" pitchFamily="34" charset="0"/>
              <a:buChar char="•"/>
            </a:pPr>
            <a:r>
              <a:rPr lang="en-US" dirty="0" smtClean="0"/>
              <a:t>SPA/OIE – if needed</a:t>
            </a:r>
          </a:p>
          <a:p>
            <a:pPr marL="285750" indent="-285750">
              <a:buFontTx/>
              <a:buChar char="-"/>
            </a:pPr>
            <a:endParaRPr lang="en-US" dirty="0"/>
          </a:p>
          <a:p>
            <a:r>
              <a:rPr lang="en-US" dirty="0" smtClean="0"/>
              <a:t>Non-Expense Approval Path</a:t>
            </a:r>
          </a:p>
          <a:p>
            <a:pPr marL="285750" indent="-285750">
              <a:buFont typeface="Arial" panose="020B0604020202020204" pitchFamily="34" charset="0"/>
              <a:buChar char="•"/>
            </a:pPr>
            <a:r>
              <a:rPr lang="en-US" dirty="0" smtClean="0"/>
              <a:t>Initiator</a:t>
            </a:r>
          </a:p>
          <a:p>
            <a:pPr marL="285750" indent="-285750">
              <a:buFont typeface="Arial" panose="020B0604020202020204" pitchFamily="34" charset="0"/>
              <a:buChar char="•"/>
            </a:pPr>
            <a:r>
              <a:rPr lang="en-US" dirty="0" smtClean="0"/>
              <a:t>Expense Pool</a:t>
            </a:r>
          </a:p>
          <a:p>
            <a:pPr marL="285750" indent="-285750">
              <a:buFont typeface="Arial" panose="020B0604020202020204" pitchFamily="34" charset="0"/>
              <a:buChar char="•"/>
            </a:pPr>
            <a:r>
              <a:rPr lang="en-US" dirty="0" smtClean="0"/>
              <a:t>Accounts Payable</a:t>
            </a:r>
          </a:p>
          <a:p>
            <a:endParaRPr lang="en-US" dirty="0"/>
          </a:p>
          <a:p>
            <a:r>
              <a:rPr lang="en-US" dirty="0" smtClean="0"/>
              <a:t>Travel Authority will no longer route to Accounts Payable.  They will be available for review/reporting purposes.</a:t>
            </a:r>
            <a:endParaRPr lang="en-US" dirty="0"/>
          </a:p>
          <a:p>
            <a:endParaRPr lang="en-US" dirty="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4186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Today’s Schedule</a:t>
            </a:r>
            <a:endParaRPr lang="en-US" dirty="0"/>
          </a:p>
        </p:txBody>
      </p:sp>
      <p:sp>
        <p:nvSpPr>
          <p:cNvPr id="3" name="Text Placeholder 2"/>
          <p:cNvSpPr>
            <a:spLocks noGrp="1"/>
          </p:cNvSpPr>
          <p:nvPr>
            <p:ph type="body" sz="quarter" idx="16"/>
          </p:nvPr>
        </p:nvSpPr>
        <p:spPr>
          <a:xfrm>
            <a:off x="510616" y="1171575"/>
            <a:ext cx="8251825" cy="4389439"/>
          </a:xfrm>
        </p:spPr>
        <p:txBody>
          <a:bodyPr>
            <a:normAutofit/>
          </a:bodyPr>
          <a:lstStyle/>
          <a:p>
            <a:endParaRPr lang="en-US" sz="3600" dirty="0" smtClean="0"/>
          </a:p>
          <a:p>
            <a:r>
              <a:rPr lang="en-US" sz="3600" dirty="0" smtClean="0"/>
              <a:t>11:30 – 12:15	Opening Remarks</a:t>
            </a:r>
          </a:p>
          <a:p>
            <a:r>
              <a:rPr lang="en-US" sz="3600" dirty="0" smtClean="0"/>
              <a:t>		</a:t>
            </a:r>
            <a:r>
              <a:rPr lang="en-US" sz="3600" dirty="0"/>
              <a:t>	</a:t>
            </a:r>
            <a:r>
              <a:rPr lang="en-US" sz="3600" dirty="0" smtClean="0"/>
              <a:t>	OneSource Overview</a:t>
            </a:r>
          </a:p>
          <a:p>
            <a:endParaRPr lang="en-US" sz="3600" dirty="0"/>
          </a:p>
          <a:p>
            <a:r>
              <a:rPr lang="en-US" sz="3600" dirty="0" smtClean="0"/>
              <a:t>12:15 – 1:15		Lunch Break</a:t>
            </a:r>
          </a:p>
          <a:p>
            <a:endParaRPr lang="en-US" sz="3600" dirty="0"/>
          </a:p>
          <a:p>
            <a:r>
              <a:rPr lang="en-US" sz="3600" dirty="0" smtClean="0"/>
              <a:t>1:15 – 5:00		Training</a:t>
            </a:r>
          </a:p>
          <a:p>
            <a:endParaRPr lang="en-US" sz="3600" dirty="0" smtClean="0"/>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4078316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pPr>
              <a:lnSpc>
                <a:spcPct val="120000"/>
              </a:lnSpc>
            </a:pPr>
            <a:r>
              <a:rPr lang="en-US" dirty="0">
                <a:latin typeface="Verdana" panose="020B0604030504040204" pitchFamily="34" charset="0"/>
                <a:ea typeface="Verdana" panose="020B0604030504040204" pitchFamily="34" charset="0"/>
                <a:cs typeface="Verdana" panose="020B0604030504040204" pitchFamily="34" charset="0"/>
              </a:rPr>
              <a:t>Approve – Records the approval and moves the document to the next step in the approval process. Approver comments are optional</a:t>
            </a:r>
            <a:r>
              <a:rPr lang="en-US" dirty="0" smtClean="0">
                <a:latin typeface="Verdana" panose="020B0604030504040204" pitchFamily="34" charset="0"/>
                <a:ea typeface="Verdana" panose="020B0604030504040204" pitchFamily="34" charset="0"/>
                <a:cs typeface="Verdana" panose="020B0604030504040204" pitchFamily="34" charset="0"/>
              </a:rPr>
              <a:t>.</a:t>
            </a:r>
          </a:p>
          <a:p>
            <a:pPr>
              <a:lnSpc>
                <a:spcPct val="120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cs typeface="Verdana" panose="020B0604030504040204" pitchFamily="34" charset="0"/>
              </a:rPr>
              <a:t>Deny – Returns the document to the Employee </a:t>
            </a:r>
            <a:r>
              <a:rPr lang="en-US" b="1" dirty="0">
                <a:latin typeface="Verdana" panose="020B0604030504040204" pitchFamily="34" charset="0"/>
                <a:ea typeface="Verdana" panose="020B0604030504040204" pitchFamily="34" charset="0"/>
                <a:cs typeface="Verdana" panose="020B0604030504040204" pitchFamily="34" charset="0"/>
              </a:rPr>
              <a:t>does not</a:t>
            </a:r>
            <a:r>
              <a:rPr lang="en-US" dirty="0">
                <a:latin typeface="Verdana" panose="020B0604030504040204" pitchFamily="34" charset="0"/>
                <a:ea typeface="Verdana" panose="020B0604030504040204" pitchFamily="34" charset="0"/>
                <a:cs typeface="Verdana" panose="020B0604030504040204" pitchFamily="34" charset="0"/>
              </a:rPr>
              <a:t> provide the option to update and </a:t>
            </a:r>
            <a:r>
              <a:rPr lang="en-US" dirty="0" smtClean="0">
                <a:latin typeface="Verdana" panose="020B0604030504040204" pitchFamily="34" charset="0"/>
                <a:ea typeface="Verdana" panose="020B0604030504040204" pitchFamily="34" charset="0"/>
                <a:cs typeface="Verdana" panose="020B0604030504040204" pitchFamily="34" charset="0"/>
              </a:rPr>
              <a:t>resubmit in travel and expense.  Requires </a:t>
            </a:r>
            <a:r>
              <a:rPr lang="en-US" dirty="0">
                <a:latin typeface="Verdana" panose="020B0604030504040204" pitchFamily="34" charset="0"/>
                <a:ea typeface="Verdana" panose="020B0604030504040204" pitchFamily="34" charset="0"/>
                <a:cs typeface="Verdana" panose="020B0604030504040204" pitchFamily="34" charset="0"/>
              </a:rPr>
              <a:t>comments.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cs typeface="Verdana" panose="020B0604030504040204" pitchFamily="34" charset="0"/>
              </a:rPr>
              <a:t>Push Back </a:t>
            </a:r>
            <a:r>
              <a:rPr lang="en-US" dirty="0" smtClean="0">
                <a:latin typeface="Verdana" panose="020B0604030504040204" pitchFamily="34" charset="0"/>
                <a:ea typeface="Verdana" panose="020B0604030504040204" pitchFamily="34" charset="0"/>
                <a:cs typeface="Verdana" panose="020B0604030504040204" pitchFamily="34" charset="0"/>
              </a:rPr>
              <a:t>(Only available in Travel &amp; Expense) - </a:t>
            </a:r>
            <a:r>
              <a:rPr lang="en-US" dirty="0">
                <a:latin typeface="Verdana" panose="020B0604030504040204" pitchFamily="34" charset="0"/>
                <a:ea typeface="Verdana" panose="020B0604030504040204" pitchFamily="34" charset="0"/>
                <a:cs typeface="Verdana" panose="020B0604030504040204" pitchFamily="34" charset="0"/>
              </a:rPr>
              <a:t>Returns the document to the Employee and </a:t>
            </a:r>
            <a:r>
              <a:rPr lang="en-US" b="1" dirty="0">
                <a:latin typeface="Verdana" panose="020B0604030504040204" pitchFamily="34" charset="0"/>
                <a:ea typeface="Verdana" panose="020B0604030504040204" pitchFamily="34" charset="0"/>
                <a:cs typeface="Verdana" panose="020B0604030504040204" pitchFamily="34" charset="0"/>
              </a:rPr>
              <a:t>does </a:t>
            </a:r>
            <a:r>
              <a:rPr lang="en-US" dirty="0">
                <a:latin typeface="Verdana" panose="020B0604030504040204" pitchFamily="34" charset="0"/>
                <a:ea typeface="Verdana" panose="020B0604030504040204" pitchFamily="34" charset="0"/>
                <a:cs typeface="Verdana" panose="020B0604030504040204" pitchFamily="34" charset="0"/>
              </a:rPr>
              <a:t>provide the option to update and </a:t>
            </a:r>
            <a:r>
              <a:rPr lang="en-US" dirty="0" smtClean="0">
                <a:latin typeface="Verdana" panose="020B0604030504040204" pitchFamily="34" charset="0"/>
                <a:ea typeface="Verdana" panose="020B0604030504040204" pitchFamily="34" charset="0"/>
                <a:cs typeface="Verdana" panose="020B0604030504040204" pitchFamily="34" charset="0"/>
              </a:rPr>
              <a:t>resubmit. </a:t>
            </a:r>
            <a:r>
              <a:rPr lang="en-US" dirty="0">
                <a:latin typeface="Verdana" panose="020B0604030504040204" pitchFamily="34" charset="0"/>
                <a:ea typeface="Verdana" panose="020B0604030504040204" pitchFamily="34" charset="0"/>
                <a:cs typeface="Verdana" panose="020B0604030504040204" pitchFamily="34" charset="0"/>
              </a:rPr>
              <a:t>Requires comments.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dirty="0">
                <a:latin typeface="Verdana" panose="020B0604030504040204" pitchFamily="34" charset="0"/>
                <a:ea typeface="Verdana" panose="020B0604030504040204" pitchFamily="34" charset="0"/>
                <a:cs typeface="Verdana" panose="020B0604030504040204" pitchFamily="34" charset="0"/>
              </a:rPr>
              <a:t>Hold - places the document on hold to await additional information. Document is unavailable to other approvers. </a:t>
            </a:r>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790600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r>
              <a:rPr lang="en-US" dirty="0" smtClean="0"/>
              <a:t>Things to remember</a:t>
            </a:r>
          </a:p>
          <a:p>
            <a:endParaRPr lang="en-US" dirty="0"/>
          </a:p>
          <a:p>
            <a:r>
              <a:rPr lang="en-US" dirty="0" smtClean="0"/>
              <a:t>Travel Authorities are not encumbered.</a:t>
            </a:r>
          </a:p>
          <a:p>
            <a:endParaRPr lang="en-US" dirty="0"/>
          </a:p>
          <a:p>
            <a:r>
              <a:rPr lang="en-US" dirty="0" smtClean="0"/>
              <a:t>All Employee payments will all reside in Travel &amp; Expense.</a:t>
            </a:r>
          </a:p>
          <a:p>
            <a:endParaRPr lang="en-US" dirty="0"/>
          </a:p>
          <a:p>
            <a:r>
              <a:rPr lang="en-US" dirty="0" smtClean="0"/>
              <a:t>Delegates will not receive any notifications about any requests created for other employees.</a:t>
            </a:r>
          </a:p>
          <a:p>
            <a:endParaRPr lang="en-US" dirty="0"/>
          </a:p>
          <a:p>
            <a:r>
              <a:rPr lang="en-US" dirty="0" smtClean="0"/>
              <a:t>Non-travel expenses will not route to the supervisor/manager for approval.</a:t>
            </a:r>
          </a:p>
          <a:p>
            <a:endParaRPr lang="en-US" dirty="0" smtClean="0"/>
          </a:p>
          <a:p>
            <a:endParaRPr lang="en-US" dirty="0" smtClean="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0844456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endParaRPr lang="en-US" b="1" u="sng" dirty="0" smtClean="0"/>
          </a:p>
          <a:p>
            <a:endParaRPr lang="en-US" b="1" u="sng" dirty="0"/>
          </a:p>
          <a:p>
            <a:endParaRPr lang="en-US" b="1" u="sng" dirty="0" smtClean="0"/>
          </a:p>
          <a:p>
            <a:endParaRPr lang="en-US" b="1" u="sng" dirty="0"/>
          </a:p>
          <a:p>
            <a:endParaRPr lang="en-US" b="1" u="sng" dirty="0" smtClean="0"/>
          </a:p>
          <a:p>
            <a:endParaRPr lang="en-US" b="1" u="sng" dirty="0"/>
          </a:p>
          <a:p>
            <a:endParaRPr lang="en-US" b="1" u="sng" dirty="0" smtClean="0"/>
          </a:p>
          <a:p>
            <a:r>
              <a:rPr lang="en-US" b="1" u="sng" dirty="0" smtClean="0"/>
              <a:t>Non-Overnight </a:t>
            </a:r>
            <a:r>
              <a:rPr lang="en-US" b="1" u="sng" dirty="0"/>
              <a:t>Travel Meal Reimbursements or Per Diems</a:t>
            </a:r>
            <a:endParaRPr lang="en-US" dirty="0"/>
          </a:p>
          <a:p>
            <a:r>
              <a:rPr lang="en-US" dirty="0"/>
              <a:t>The IRS has ruled that any reimbursement of individual meal expenses for non-overnight travel is considered non-deductible compensation and therefore taxable compensation to the traveler. To avoid tax implications to the traveler and to align with Board of Regents Policy, the University of Georgia will no longer allow individual meals per diem for non-overnight travel or for same day travel. Meals for business purposes are allowable as specified by the </a:t>
            </a:r>
            <a:r>
              <a:rPr lang="en-US" u="sng" dirty="0">
                <a:hlinkClick r:id="rId2"/>
              </a:rPr>
              <a:t>Food and Business related Entertainment Policy</a:t>
            </a:r>
            <a:r>
              <a:rPr lang="en-US" dirty="0"/>
              <a:t>.</a:t>
            </a:r>
          </a:p>
          <a:p>
            <a:endParaRPr lang="en-US" dirty="0" smtClean="0"/>
          </a:p>
          <a:p>
            <a:endParaRPr lang="en-US" dirty="0" smtClean="0"/>
          </a:p>
        </p:txBody>
      </p:sp>
      <p:sp>
        <p:nvSpPr>
          <p:cNvPr id="4" name="Text Placeholder 3"/>
          <p:cNvSpPr>
            <a:spLocks noGrp="1"/>
          </p:cNvSpPr>
          <p:nvPr>
            <p:ph type="body" sz="quarter" idx="18"/>
          </p:nvPr>
        </p:nvSpPr>
        <p:spPr/>
        <p:txBody>
          <a:bodyPr/>
          <a:lstStyle/>
          <a:p>
            <a:endParaRPr lang="en-US" dirty="0"/>
          </a:p>
        </p:txBody>
      </p:sp>
      <p:pic>
        <p:nvPicPr>
          <p:cNvPr id="6" name="Picture 5"/>
          <p:cNvPicPr>
            <a:picLocks noChangeAspect="1"/>
          </p:cNvPicPr>
          <p:nvPr/>
        </p:nvPicPr>
        <p:blipFill>
          <a:blip r:embed="rId3"/>
          <a:stretch>
            <a:fillRect/>
          </a:stretch>
        </p:blipFill>
        <p:spPr>
          <a:xfrm>
            <a:off x="3099712" y="1029921"/>
            <a:ext cx="2371880" cy="1911456"/>
          </a:xfrm>
          <a:prstGeom prst="rect">
            <a:avLst/>
          </a:prstGeom>
        </p:spPr>
      </p:pic>
    </p:spTree>
    <p:extLst>
      <p:ext uri="{BB962C8B-B14F-4D97-AF65-F5344CB8AC3E}">
        <p14:creationId xmlns:p14="http://schemas.microsoft.com/office/powerpoint/2010/main" val="2708588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Travel &amp; Expense</a:t>
            </a:r>
          </a:p>
        </p:txBody>
      </p:sp>
      <p:sp>
        <p:nvSpPr>
          <p:cNvPr id="3" name="Text Placeholder 2"/>
          <p:cNvSpPr>
            <a:spLocks noGrp="1"/>
          </p:cNvSpPr>
          <p:nvPr>
            <p:ph type="body" sz="quarter" idx="16"/>
          </p:nvPr>
        </p:nvSpPr>
        <p:spPr>
          <a:xfrm>
            <a:off x="484027" y="1171574"/>
            <a:ext cx="8251825" cy="4389439"/>
          </a:xfrm>
        </p:spPr>
        <p:txBody>
          <a:bodyPr>
            <a:normAutofit/>
          </a:bodyPr>
          <a:lstStyle/>
          <a:p>
            <a:endParaRPr lang="en-US" dirty="0" smtClean="0"/>
          </a:p>
        </p:txBody>
      </p:sp>
      <p:sp>
        <p:nvSpPr>
          <p:cNvPr id="4" name="Text Placeholder 3"/>
          <p:cNvSpPr>
            <a:spLocks noGrp="1"/>
          </p:cNvSpPr>
          <p:nvPr>
            <p:ph type="body" sz="quarter" idx="18"/>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22" y="1598193"/>
            <a:ext cx="3952027" cy="2995706"/>
          </a:xfrm>
          <a:prstGeom prst="rect">
            <a:avLst/>
          </a:prstGeom>
        </p:spPr>
      </p:pic>
    </p:spTree>
    <p:extLst>
      <p:ext uri="{BB962C8B-B14F-4D97-AF65-F5344CB8AC3E}">
        <p14:creationId xmlns:p14="http://schemas.microsoft.com/office/powerpoint/2010/main" val="1288208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Accounts Payable – Payment Request</a:t>
            </a:r>
          </a:p>
        </p:txBody>
      </p:sp>
      <p:sp>
        <p:nvSpPr>
          <p:cNvPr id="3" name="Text Placeholder 2"/>
          <p:cNvSpPr>
            <a:spLocks noGrp="1"/>
          </p:cNvSpPr>
          <p:nvPr>
            <p:ph type="body" sz="quarter" idx="16"/>
          </p:nvPr>
        </p:nvSpPr>
        <p:spPr>
          <a:xfrm>
            <a:off x="484027" y="1171574"/>
            <a:ext cx="8251825" cy="4389439"/>
          </a:xfrm>
        </p:spPr>
        <p:txBody>
          <a:bodyPr>
            <a:normAutofit/>
          </a:bodyPr>
          <a:lstStyle/>
          <a:p>
            <a:r>
              <a:rPr lang="en-US" dirty="0" smtClean="0"/>
              <a:t>Payment Request</a:t>
            </a:r>
          </a:p>
          <a:p>
            <a:endParaRPr lang="en-US" dirty="0" smtClean="0"/>
          </a:p>
          <a:p>
            <a:r>
              <a:rPr lang="en-US" dirty="0" smtClean="0"/>
              <a:t>The payment request replaces </a:t>
            </a:r>
            <a:r>
              <a:rPr lang="en-US" dirty="0" smtClean="0"/>
              <a:t>eCheck</a:t>
            </a:r>
            <a:r>
              <a:rPr lang="en-US" dirty="0" smtClean="0"/>
              <a:t>.</a:t>
            </a:r>
            <a:endParaRPr lang="en-US" dirty="0"/>
          </a:p>
        </p:txBody>
      </p:sp>
      <p:sp>
        <p:nvSpPr>
          <p:cNvPr id="4" name="Text Placeholder 3"/>
          <p:cNvSpPr>
            <a:spLocks noGrp="1"/>
          </p:cNvSpPr>
          <p:nvPr>
            <p:ph type="body" sz="quarter" idx="18"/>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41702622"/>
              </p:ext>
            </p:extLst>
          </p:nvPr>
        </p:nvGraphicFramePr>
        <p:xfrm>
          <a:off x="602736" y="2481146"/>
          <a:ext cx="7886700" cy="2618263"/>
        </p:xfrm>
        <a:graphic>
          <a:graphicData uri="http://schemas.openxmlformats.org/drawingml/2006/table">
            <a:tbl>
              <a:tblPr firstRow="1" bandRow="1"/>
              <a:tblGrid>
                <a:gridCol w="3943350"/>
                <a:gridCol w="3943350"/>
              </a:tblGrid>
              <a:tr h="203413">
                <a:tc>
                  <a:txBody>
                    <a:bodyPr/>
                    <a:lstStyle/>
                    <a:p>
                      <a:pPr algn="l" rtl="0" fontAlgn="ctr"/>
                      <a:r>
                        <a:rPr lang="en-US" sz="1300" b="1" i="0" u="none" strike="noStrike" dirty="0">
                          <a:solidFill>
                            <a:srgbClr val="FFFFFF"/>
                          </a:solidFill>
                          <a:effectLst/>
                          <a:latin typeface="Verdana" panose="020B0604030504040204" pitchFamily="34" charset="0"/>
                        </a:rPr>
                        <a:t>Purchase Requisitions: </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EA2A2"/>
                    </a:solidFill>
                  </a:tcPr>
                </a:tc>
                <a:tc>
                  <a:txBody>
                    <a:bodyPr/>
                    <a:lstStyle/>
                    <a:p>
                      <a:pPr algn="l" rtl="0" fontAlgn="ctr"/>
                      <a:r>
                        <a:rPr lang="en-US" sz="1300" b="1" i="0" u="none" strike="noStrike" dirty="0">
                          <a:solidFill>
                            <a:srgbClr val="FFFFFF"/>
                          </a:solidFill>
                          <a:effectLst/>
                          <a:latin typeface="Verdana" panose="020B0604030504040204" pitchFamily="34" charset="0"/>
                        </a:rPr>
                        <a:t>Payment Requests:</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EA2A2"/>
                    </a:solidFill>
                  </a:tcPr>
                </a:tc>
              </a:tr>
              <a:tr h="406825">
                <a:tc>
                  <a:txBody>
                    <a:bodyPr/>
                    <a:lstStyle/>
                    <a:p>
                      <a:pPr algn="l" rtl="0" fontAlgn="ctr"/>
                      <a:r>
                        <a:rPr lang="en-US" sz="1300" b="0" i="0" u="none" strike="noStrike" dirty="0">
                          <a:solidFill>
                            <a:srgbClr val="000000"/>
                          </a:solidFill>
                          <a:effectLst/>
                          <a:latin typeface="Verdana" panose="020B0604030504040204" pitchFamily="34" charset="0"/>
                        </a:rPr>
                        <a:t>Used for goods or services where a Purchase Order (PO) is required or desired</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c>
                  <a:txBody>
                    <a:bodyPr/>
                    <a:lstStyle/>
                    <a:p>
                      <a:pPr algn="l" rtl="0" fontAlgn="ctr"/>
                      <a:r>
                        <a:rPr lang="en-US" sz="1300" b="0" i="0" u="none" strike="noStrike" dirty="0">
                          <a:solidFill>
                            <a:srgbClr val="000000"/>
                          </a:solidFill>
                          <a:effectLst/>
                          <a:latin typeface="Verdana" panose="020B0604030504040204" pitchFamily="34" charset="0"/>
                        </a:rPr>
                        <a:t>Used for goods or services that were provided on a “charge” basis  </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r>
              <a:tr h="203413">
                <a:tc>
                  <a:txBody>
                    <a:bodyPr/>
                    <a:lstStyle/>
                    <a:p>
                      <a:pPr algn="l" rtl="0" fontAlgn="ctr"/>
                      <a:r>
                        <a:rPr lang="en-US" sz="1300" b="0" i="0" u="none" strike="noStrike" dirty="0">
                          <a:solidFill>
                            <a:srgbClr val="000000"/>
                          </a:solidFill>
                          <a:effectLst/>
                          <a:latin typeface="Verdana" panose="020B0604030504040204" pitchFamily="34" charset="0"/>
                        </a:rPr>
                        <a:t>Created and approved in UGAmart</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algn="l" rtl="0" fontAlgn="ctr"/>
                      <a:r>
                        <a:rPr lang="en-US" sz="1300" b="0" i="0" u="none" strike="noStrike" dirty="0">
                          <a:solidFill>
                            <a:srgbClr val="000000"/>
                          </a:solidFill>
                          <a:effectLst/>
                          <a:latin typeface="Verdana" panose="020B0604030504040204" pitchFamily="34" charset="0"/>
                        </a:rPr>
                        <a:t>Created and approved in AP Module </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r>
              <a:tr h="599532">
                <a:tc>
                  <a:txBody>
                    <a:bodyPr/>
                    <a:lstStyle/>
                    <a:p>
                      <a:pPr algn="l" rtl="0" fontAlgn="ctr"/>
                      <a:r>
                        <a:rPr lang="en-US" sz="1300" b="0" i="0" u="none" strike="noStrike" dirty="0">
                          <a:solidFill>
                            <a:srgbClr val="000000"/>
                          </a:solidFill>
                          <a:effectLst/>
                          <a:latin typeface="Verdana" panose="020B0604030504040204" pitchFamily="34" charset="0"/>
                        </a:rPr>
                        <a:t>Approvers defined for UGAmart specifically and established per Financial Department Number</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c>
                  <a:txBody>
                    <a:bodyPr/>
                    <a:lstStyle/>
                    <a:p>
                      <a:pPr algn="l" rtl="0" fontAlgn="ctr"/>
                      <a:r>
                        <a:rPr lang="en-US" sz="1300" b="0" i="0" u="none" strike="noStrike" dirty="0">
                          <a:solidFill>
                            <a:srgbClr val="000000"/>
                          </a:solidFill>
                          <a:effectLst/>
                          <a:latin typeface="Verdana" panose="020B0604030504040204" pitchFamily="34" charset="0"/>
                        </a:rPr>
                        <a:t>Approvers defined by Distributed Spend Approvers for AP Module and each Financial Department </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r>
              <a:tr h="401472">
                <a:tc>
                  <a:txBody>
                    <a:bodyPr/>
                    <a:lstStyle/>
                    <a:p>
                      <a:pPr algn="l" rtl="0" fontAlgn="ctr"/>
                      <a:r>
                        <a:rPr lang="en-US" sz="1300" b="0" i="0" u="none" strike="noStrike" dirty="0">
                          <a:solidFill>
                            <a:srgbClr val="000000"/>
                          </a:solidFill>
                          <a:effectLst/>
                          <a:latin typeface="Verdana" panose="020B0604030504040204" pitchFamily="34" charset="0"/>
                        </a:rPr>
                        <a:t>Purchase Requisition generates a Purchase Order</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algn="l" rtl="0" fontAlgn="t"/>
                      <a:r>
                        <a:rPr lang="en-US" sz="1300" b="0" i="0" u="none" strike="noStrike" dirty="0">
                          <a:solidFill>
                            <a:srgbClr val="000000"/>
                          </a:solidFill>
                          <a:effectLst/>
                          <a:latin typeface="Arial" panose="020B0604020202020204" pitchFamily="34" charset="0"/>
                        </a:rPr>
                        <a:t> </a:t>
                      </a:r>
                    </a:p>
                  </a:txBody>
                  <a:tcPr marL="5353" marR="5353" marT="5353"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r>
              <a:tr h="401472">
                <a:tc>
                  <a:txBody>
                    <a:bodyPr/>
                    <a:lstStyle/>
                    <a:p>
                      <a:pPr algn="l" rtl="0" fontAlgn="ctr"/>
                      <a:r>
                        <a:rPr lang="en-US" sz="1300" b="0" i="0" u="none" strike="noStrike" dirty="0">
                          <a:solidFill>
                            <a:srgbClr val="000000"/>
                          </a:solidFill>
                          <a:effectLst/>
                          <a:latin typeface="Verdana" panose="020B0604030504040204" pitchFamily="34" charset="0"/>
                        </a:rPr>
                        <a:t>Purchase Order establishes an encumbrance to “set the money aside”</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c>
                  <a:txBody>
                    <a:bodyPr/>
                    <a:lstStyle/>
                    <a:p>
                      <a:pPr algn="l" rtl="0" fontAlgn="ctr"/>
                      <a:r>
                        <a:rPr lang="en-US" sz="1300" b="0" i="0" u="none" strike="noStrike" dirty="0">
                          <a:solidFill>
                            <a:srgbClr val="000000"/>
                          </a:solidFill>
                          <a:effectLst/>
                          <a:latin typeface="Verdana" panose="020B0604030504040204" pitchFamily="34" charset="0"/>
                        </a:rPr>
                        <a:t>No dollars set aside as goods or services have already been delivered.</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E0E0"/>
                    </a:solidFill>
                  </a:tcPr>
                </a:tc>
              </a:tr>
              <a:tr h="401472">
                <a:tc>
                  <a:txBody>
                    <a:bodyPr/>
                    <a:lstStyle/>
                    <a:p>
                      <a:pPr algn="l" rtl="0" fontAlgn="ctr"/>
                      <a:r>
                        <a:rPr lang="en-US" sz="1300" b="0" i="0" u="none" strike="noStrike" dirty="0">
                          <a:solidFill>
                            <a:srgbClr val="000000"/>
                          </a:solidFill>
                          <a:effectLst/>
                          <a:latin typeface="Verdana" panose="020B0604030504040204" pitchFamily="34" charset="0"/>
                        </a:rPr>
                        <a:t>Goods or services are delivered after Purchase Order is delivered by supplier</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c>
                  <a:txBody>
                    <a:bodyPr/>
                    <a:lstStyle/>
                    <a:p>
                      <a:pPr algn="l" rtl="0" fontAlgn="ctr"/>
                      <a:r>
                        <a:rPr lang="en-US" sz="1300" b="0" i="0" u="none" strike="noStrike" dirty="0">
                          <a:solidFill>
                            <a:srgbClr val="000000"/>
                          </a:solidFill>
                          <a:effectLst/>
                          <a:latin typeface="Verdana" panose="020B0604030504040204" pitchFamily="34" charset="0"/>
                        </a:rPr>
                        <a:t>Goods and Services are received before Payment Request is submitted</a:t>
                      </a:r>
                    </a:p>
                  </a:txBody>
                  <a:tcPr marL="5353" marR="5353" marT="53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323155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Accounts Payable – Payment Request</a:t>
            </a:r>
          </a:p>
        </p:txBody>
      </p:sp>
      <p:sp>
        <p:nvSpPr>
          <p:cNvPr id="3" name="Text Placeholder 2"/>
          <p:cNvSpPr>
            <a:spLocks noGrp="1"/>
          </p:cNvSpPr>
          <p:nvPr>
            <p:ph type="body" sz="quarter" idx="16"/>
          </p:nvPr>
        </p:nvSpPr>
        <p:spPr/>
        <p:txBody>
          <a:bodyPr>
            <a:normAutofit/>
          </a:bodyPr>
          <a:lstStyle/>
          <a:p>
            <a:endParaRPr lang="en-US" dirty="0" smtClean="0"/>
          </a:p>
          <a:p>
            <a:pPr algn="just">
              <a:lnSpc>
                <a:spcPct val="120000"/>
              </a:lnSpc>
            </a:pPr>
            <a:r>
              <a:rPr lang="en-US" sz="2400" dirty="0" smtClean="0">
                <a:latin typeface="Arial" panose="020B0604020202020204" pitchFamily="34" charset="0"/>
                <a:ea typeface="Verdana" panose="020B0604030504040204" pitchFamily="34" charset="0"/>
                <a:cs typeface="Arial" panose="020B0604020202020204" pitchFamily="34" charset="0"/>
              </a:rPr>
              <a:t>Additional </a:t>
            </a:r>
            <a:r>
              <a:rPr lang="en-US" sz="2400" dirty="0">
                <a:latin typeface="Arial" panose="020B0604020202020204" pitchFamily="34" charset="0"/>
                <a:ea typeface="Verdana" panose="020B0604030504040204" pitchFamily="34" charset="0"/>
                <a:cs typeface="Arial" panose="020B0604020202020204" pitchFamily="34" charset="0"/>
              </a:rPr>
              <a:t>Information about what can be processed via Payment Request can be found at:  </a:t>
            </a:r>
          </a:p>
          <a:p>
            <a:pPr marL="457189" lvl="1" indent="0" algn="just">
              <a:lnSpc>
                <a:spcPct val="120000"/>
              </a:lnSpc>
              <a:spcBef>
                <a:spcPts val="0"/>
              </a:spcBef>
              <a:buNone/>
            </a:pPr>
            <a:endParaRPr lang="en-US" sz="2000" u="sng" dirty="0" smtClean="0">
              <a:latin typeface="Verdana" panose="020B0604030504040204" pitchFamily="34" charset="0"/>
              <a:ea typeface="Verdana" panose="020B0604030504040204" pitchFamily="34" charset="0"/>
              <a:cs typeface="Verdana" panose="020B0604030504040204" pitchFamily="34" charset="0"/>
              <a:hlinkClick r:id="rId2"/>
            </a:endParaRPr>
          </a:p>
          <a:p>
            <a:pPr marL="457189" lvl="1" indent="0" algn="just">
              <a:lnSpc>
                <a:spcPct val="120000"/>
              </a:lnSpc>
              <a:spcBef>
                <a:spcPts val="0"/>
              </a:spcBef>
              <a:buNone/>
            </a:pPr>
            <a:r>
              <a:rPr lang="en-US" sz="2000" u="sng" dirty="0" smtClean="0">
                <a:latin typeface="Verdana" panose="020B0604030504040204" pitchFamily="34" charset="0"/>
                <a:ea typeface="Verdana" panose="020B0604030504040204" pitchFamily="34" charset="0"/>
                <a:cs typeface="Verdana" panose="020B0604030504040204" pitchFamily="34" charset="0"/>
                <a:hlinkClick r:id="rId2"/>
              </a:rPr>
              <a:t>http</a:t>
            </a:r>
            <a:r>
              <a:rPr lang="en-US" sz="2000" u="sng" dirty="0">
                <a:latin typeface="Verdana" panose="020B0604030504040204" pitchFamily="34" charset="0"/>
                <a:ea typeface="Verdana" panose="020B0604030504040204" pitchFamily="34" charset="0"/>
                <a:cs typeface="Verdana" panose="020B0604030504040204" pitchFamily="34" charset="0"/>
                <a:hlinkClick r:id="rId2"/>
              </a:rPr>
              <a:t>://policies.uga.edu/Purchasing-and-Payment-Processing/Purchasing-and-Payment-Mechanisms/Check-Requests/</a:t>
            </a:r>
            <a:endParaRPr lang="en-US" sz="2000" u="sng" dirty="0">
              <a:latin typeface="Verdana" panose="020B0604030504040204" pitchFamily="34" charset="0"/>
              <a:ea typeface="Verdana" panose="020B0604030504040204" pitchFamily="34" charset="0"/>
              <a:cs typeface="Verdana" panose="020B0604030504040204" pitchFamily="34" charset="0"/>
            </a:endParaRPr>
          </a:p>
          <a:p>
            <a:pPr algn="just">
              <a:lnSpc>
                <a:spcPct val="120000"/>
              </a:lnSpc>
            </a:pPr>
            <a:endParaRPr lang="en-US" sz="2400" dirty="0" smtClean="0">
              <a:ea typeface="Verdana" panose="020B0604030504040204" pitchFamily="34" charset="0"/>
              <a:cs typeface="Verdana" panose="020B0604030504040204" pitchFamily="34" charset="0"/>
            </a:endParaRPr>
          </a:p>
          <a:p>
            <a:pPr algn="just">
              <a:lnSpc>
                <a:spcPct val="120000"/>
              </a:lnSpc>
            </a:pPr>
            <a:r>
              <a:rPr lang="en-US" sz="2400" dirty="0" smtClean="0">
                <a:ea typeface="Verdana" panose="020B0604030504040204" pitchFamily="34" charset="0"/>
                <a:cs typeface="Verdana" panose="020B0604030504040204" pitchFamily="34" charset="0"/>
              </a:rPr>
              <a:t>In </a:t>
            </a:r>
            <a:r>
              <a:rPr lang="en-US" sz="2400" dirty="0">
                <a:ea typeface="Verdana" panose="020B0604030504040204" pitchFamily="34" charset="0"/>
                <a:cs typeface="Verdana" panose="020B0604030504040204" pitchFamily="34" charset="0"/>
              </a:rPr>
              <a:t>all instances documentation needs to be clear and readable.</a:t>
            </a:r>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1583340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Accounts Payable – Payment Request</a:t>
            </a:r>
          </a:p>
        </p:txBody>
      </p:sp>
      <p:sp>
        <p:nvSpPr>
          <p:cNvPr id="3" name="Text Placeholder 2"/>
          <p:cNvSpPr>
            <a:spLocks noGrp="1"/>
          </p:cNvSpPr>
          <p:nvPr>
            <p:ph type="body" sz="quarter" idx="16"/>
          </p:nvPr>
        </p:nvSpPr>
        <p:spPr/>
        <p:txBody>
          <a:bodyPr>
            <a:normAutofit/>
          </a:bodyPr>
          <a:lstStyle/>
          <a:p>
            <a:endParaRPr lang="en-US" dirty="0" smtClean="0"/>
          </a:p>
          <a:p>
            <a:r>
              <a:rPr lang="en-US" dirty="0" smtClean="0"/>
              <a:t>Approval Paths</a:t>
            </a:r>
          </a:p>
          <a:p>
            <a:endParaRPr lang="en-US" dirty="0"/>
          </a:p>
          <a:p>
            <a:pPr marL="285750" indent="-285750">
              <a:buFont typeface="Arial" panose="020B0604020202020204" pitchFamily="34" charset="0"/>
              <a:buChar char="•"/>
            </a:pPr>
            <a:r>
              <a:rPr lang="en-US" dirty="0" smtClean="0"/>
              <a:t>Initiator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Spend Approver 1 (College of Pharmacy – Departmental Level)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Spend Approver </a:t>
            </a:r>
            <a:r>
              <a:rPr lang="en-US" dirty="0"/>
              <a:t>2 (College of Pharmacy </a:t>
            </a:r>
            <a:r>
              <a:rPr lang="en-US" dirty="0" smtClean="0"/>
              <a:t>– Business Affairs Office)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Sponsored Projects Administration (SPA) if needed – based on project code</a:t>
            </a:r>
          </a:p>
          <a:p>
            <a:pPr marL="285750" indent="-285750">
              <a:buFont typeface="Arial" panose="020B0604020202020204" pitchFamily="34" charset="0"/>
              <a:buChar char="•"/>
            </a:pPr>
            <a:endParaRPr lang="en-US" dirty="0"/>
          </a:p>
          <a:p>
            <a:endParaRPr lang="en-US"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1026006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Accounts Payable – Payment Request</a:t>
            </a:r>
          </a:p>
        </p:txBody>
      </p:sp>
      <p:sp>
        <p:nvSpPr>
          <p:cNvPr id="3" name="Text Placeholder 2"/>
          <p:cNvSpPr>
            <a:spLocks noGrp="1"/>
          </p:cNvSpPr>
          <p:nvPr>
            <p:ph type="body" sz="quarter" idx="16"/>
          </p:nvPr>
        </p:nvSpPr>
        <p:spPr/>
        <p:txBody>
          <a:bodyPr>
            <a:normAutofit/>
          </a:bodyPr>
          <a:lstStyle/>
          <a:p>
            <a:r>
              <a:rPr lang="en-US" dirty="0" smtClean="0"/>
              <a:t>Approver Actions</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Approvers cannot make changes</a:t>
            </a:r>
            <a:endParaRPr lang="en-US" dirty="0"/>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Approve – Records the approval and moves the document to the next step in the approval process. Approver comments are optional.</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Deny – Returns the document to the Initiator who can choose ”Update”</a:t>
            </a:r>
            <a:r>
              <a:rPr lang="en-US" b="1" dirty="0">
                <a:latin typeface="Verdana" panose="020B0604030504040204" pitchFamily="34" charset="0"/>
                <a:ea typeface="Verdana" panose="020B0604030504040204" pitchFamily="34" charset="0"/>
                <a:cs typeface="Verdana" panose="020B0604030504040204" pitchFamily="34" charset="0"/>
              </a:rPr>
              <a:t>. Note: A recent program update allows modifications to a denied request, which can then be resubmitted without creating a new number.  This functionality is currently being tested.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Hold - places the document on hold to await additional information. “Locks out” other approvers. Comments are optional. </a:t>
            </a: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20000"/>
              </a:lnSpc>
              <a:buFont typeface="Arial" panose="020B0604020202020204" pitchFamily="34" charset="0"/>
              <a:buChar char="•"/>
            </a:pPr>
            <a:r>
              <a:rPr lang="en-US" dirty="0" smtClean="0">
                <a:latin typeface="Verdana" panose="020B0604030504040204" pitchFamily="34" charset="0"/>
                <a:ea typeface="Verdana" panose="020B0604030504040204" pitchFamily="34" charset="0"/>
                <a:cs typeface="Verdana" panose="020B0604030504040204" pitchFamily="34" charset="0"/>
              </a:rPr>
              <a:t>Pushback is no longer available.</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026856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Accounts Payable – Payment Request</a:t>
            </a:r>
          </a:p>
        </p:txBody>
      </p:sp>
      <p:sp>
        <p:nvSpPr>
          <p:cNvPr id="3" name="Text Placeholder 2"/>
          <p:cNvSpPr>
            <a:spLocks noGrp="1"/>
          </p:cNvSpPr>
          <p:nvPr>
            <p:ph type="body" sz="quarter" idx="16"/>
          </p:nvPr>
        </p:nvSpPr>
        <p:spPr/>
        <p:txBody>
          <a:bodyPr>
            <a:normAutofit fontScale="92500" lnSpcReduction="20000"/>
          </a:bodyPr>
          <a:lstStyle/>
          <a:p>
            <a:r>
              <a:rPr lang="en-US" dirty="0" smtClean="0"/>
              <a:t>Payments to Students</a:t>
            </a:r>
          </a:p>
          <a:p>
            <a:endParaRPr lang="en-US" dirty="0" smtClean="0"/>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Federal student aid regulations require all educationally related financial assistance, which UGA students (undergraduate and graduate) receive to be considered and reflected on their financial aid awards.</a:t>
            </a:r>
            <a:r>
              <a:rPr lang="en-US" dirty="0"/>
              <a:t>  </a:t>
            </a: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Educationally related financial assistance includes any benefits provided to students </a:t>
            </a:r>
            <a:r>
              <a:rPr lang="en-US" b="1" dirty="0">
                <a:latin typeface="Verdana" panose="020B0604030504040204" pitchFamily="34" charset="0"/>
                <a:ea typeface="Verdana" panose="020B0604030504040204" pitchFamily="34" charset="0"/>
                <a:cs typeface="Verdana" panose="020B0604030504040204" pitchFamily="34" charset="0"/>
              </a:rPr>
              <a:t>because of their enrollment</a:t>
            </a:r>
            <a:r>
              <a:rPr lang="en-US" dirty="0">
                <a:latin typeface="Verdana" panose="020B0604030504040204" pitchFamily="34" charset="0"/>
                <a:ea typeface="Verdana" panose="020B0604030504040204" pitchFamily="34" charset="0"/>
                <a:cs typeface="Verdana" panose="020B0604030504040204" pitchFamily="34" charset="0"/>
              </a:rPr>
              <a:t> in post secondary education such as grants, scholarships, waivers of tuition and/or fees, fellowships, stipends, and awards.</a:t>
            </a:r>
            <a:r>
              <a:rPr lang="en-US" dirty="0"/>
              <a:t>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These payments must be processed through the Office of Student Financial Aid.</a:t>
            </a:r>
            <a:r>
              <a:rPr lang="en-US" dirty="0"/>
              <a:t>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20000"/>
              </a:lnSpc>
              <a:buFont typeface="Arial" panose="020B0604020202020204" pitchFamily="34" charset="0"/>
              <a:buChar char="•"/>
            </a:pPr>
            <a:r>
              <a:rPr lang="en-US" u="sng" dirty="0">
                <a:latin typeface="Verdana" panose="020B0604030504040204" pitchFamily="34" charset="0"/>
                <a:ea typeface="Verdana" panose="020B0604030504040204" pitchFamily="34" charset="0"/>
                <a:cs typeface="Verdana" panose="020B0604030504040204" pitchFamily="34" charset="0"/>
              </a:rPr>
              <a:t>Reimbursements</a:t>
            </a:r>
            <a:r>
              <a:rPr lang="en-US" dirty="0">
                <a:latin typeface="Verdana" panose="020B0604030504040204" pitchFamily="34" charset="0"/>
                <a:ea typeface="Verdana" panose="020B0604030504040204" pitchFamily="34" charset="0"/>
                <a:cs typeface="Verdana" panose="020B0604030504040204" pitchFamily="34" charset="0"/>
              </a:rPr>
              <a:t> to students </a:t>
            </a:r>
            <a:r>
              <a:rPr lang="en-US" u="sng" dirty="0">
                <a:latin typeface="Verdana" panose="020B0604030504040204" pitchFamily="34" charset="0"/>
                <a:ea typeface="Verdana" panose="020B0604030504040204" pitchFamily="34" charset="0"/>
                <a:cs typeface="Verdana" panose="020B0604030504040204" pitchFamily="34" charset="0"/>
              </a:rPr>
              <a:t>can</a:t>
            </a:r>
            <a:r>
              <a:rPr lang="en-US" dirty="0">
                <a:latin typeface="Verdana" panose="020B0604030504040204" pitchFamily="34" charset="0"/>
                <a:ea typeface="Verdana" panose="020B0604030504040204" pitchFamily="34" charset="0"/>
                <a:cs typeface="Verdana" panose="020B0604030504040204" pitchFamily="34" charset="0"/>
              </a:rPr>
              <a:t> be processed through the Accounts Payable module if the student is not on Payroll. </a:t>
            </a:r>
            <a:r>
              <a:rPr lang="en-US" dirty="0"/>
              <a:t> </a:t>
            </a:r>
            <a:endParaRPr lang="en-US"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20000"/>
              </a:lnSpc>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 on Payroll, reimbursements should be submitted through the Expenses tile on the Employee Self Service page.</a:t>
            </a:r>
          </a:p>
          <a:p>
            <a:endParaRPr lang="en-US"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881564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Accounts Payable – </a:t>
            </a:r>
            <a:r>
              <a:rPr lang="en-US" dirty="0" smtClean="0"/>
              <a:t>Account Codes</a:t>
            </a:r>
            <a:endParaRPr lang="en-US" dirty="0"/>
          </a:p>
        </p:txBody>
      </p:sp>
      <p:sp>
        <p:nvSpPr>
          <p:cNvPr id="3" name="Text Placeholder 2"/>
          <p:cNvSpPr>
            <a:spLocks noGrp="1"/>
          </p:cNvSpPr>
          <p:nvPr>
            <p:ph type="body" sz="quarter" idx="16"/>
          </p:nvPr>
        </p:nvSpPr>
        <p:spPr/>
        <p:txBody>
          <a:bodyPr>
            <a:normAutofit fontScale="92500" lnSpcReduction="20000"/>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For </a:t>
            </a:r>
            <a:r>
              <a:rPr lang="en-US" sz="2000" dirty="0">
                <a:latin typeface="Verdana" panose="020B0604030504040204" pitchFamily="34" charset="0"/>
                <a:ea typeface="Verdana" panose="020B0604030504040204" pitchFamily="34" charset="0"/>
                <a:cs typeface="Verdana" panose="020B0604030504040204" pitchFamily="34" charset="0"/>
              </a:rPr>
              <a:t>expenditures, Account Codes are utilized for classifying types of goods or services. They define what kinds of things you spent money on. </a:t>
            </a:r>
          </a:p>
          <a:p>
            <a:pPr>
              <a:lnSpc>
                <a:spcPct val="120000"/>
              </a:lnSpc>
            </a:pPr>
            <a:r>
              <a:rPr lang="en-US" sz="2000" b="1" dirty="0">
                <a:latin typeface="Verdana" panose="020B0604030504040204" pitchFamily="34" charset="0"/>
                <a:ea typeface="Verdana" panose="020B0604030504040204" pitchFamily="34" charset="0"/>
                <a:cs typeface="Verdana" panose="020B0604030504040204" pitchFamily="34" charset="0"/>
              </a:rPr>
              <a:t>Initiators</a:t>
            </a:r>
            <a:r>
              <a:rPr lang="en-US" sz="2000" dirty="0">
                <a:latin typeface="Verdana" panose="020B0604030504040204" pitchFamily="34" charset="0"/>
                <a:ea typeface="Verdana" panose="020B0604030504040204" pitchFamily="34" charset="0"/>
                <a:cs typeface="Verdana" panose="020B0604030504040204" pitchFamily="34" charset="0"/>
              </a:rPr>
              <a:t> must select the correct account code when submitting payment requests. </a:t>
            </a:r>
            <a:r>
              <a:rPr lang="en-US" sz="2000" dirty="0"/>
              <a:t>Approvers, including the AP office, cannot change chart field information.  Incorrect payment requests will be denied and sent back to the initiator to update and resubmit.</a:t>
            </a:r>
            <a:endParaRPr lang="en-US" dirty="0"/>
          </a:p>
          <a:p>
            <a:pPr>
              <a:lnSpc>
                <a:spcPct val="120000"/>
              </a:lnSpc>
            </a:pPr>
            <a:r>
              <a:rPr lang="en-US" sz="2000" dirty="0">
                <a:latin typeface="Verdana" panose="020B0604030504040204" pitchFamily="34" charset="0"/>
                <a:ea typeface="Verdana" panose="020B0604030504040204" pitchFamily="34" charset="0"/>
                <a:cs typeface="Verdana" panose="020B0604030504040204" pitchFamily="34" charset="0"/>
              </a:rPr>
              <a:t>Also used for: </a:t>
            </a:r>
          </a:p>
          <a:p>
            <a:pPr lvl="1">
              <a:lnSpc>
                <a:spcPct val="120000"/>
              </a:lnSpc>
            </a:pPr>
            <a:r>
              <a:rPr lang="en-US" sz="2000" dirty="0">
                <a:latin typeface="Verdana" panose="020B0604030504040204" pitchFamily="34" charset="0"/>
                <a:ea typeface="Verdana" panose="020B0604030504040204" pitchFamily="34" charset="0"/>
                <a:cs typeface="Verdana" panose="020B0604030504040204" pitchFamily="34" charset="0"/>
              </a:rPr>
              <a:t>fulfilling open records requests</a:t>
            </a:r>
          </a:p>
          <a:p>
            <a:pPr lvl="1">
              <a:lnSpc>
                <a:spcPct val="120000"/>
              </a:lnSpc>
            </a:pPr>
            <a:r>
              <a:rPr lang="en-US" sz="2000" dirty="0">
                <a:latin typeface="Verdana" panose="020B0604030504040204" pitchFamily="34" charset="0"/>
                <a:ea typeface="Verdana" panose="020B0604030504040204" pitchFamily="34" charset="0"/>
                <a:cs typeface="Verdana" panose="020B0604030504040204" pitchFamily="34" charset="0"/>
              </a:rPr>
              <a:t>reporting taxable payments to the IRS</a:t>
            </a:r>
          </a:p>
          <a:p>
            <a:pPr lvl="1">
              <a:lnSpc>
                <a:spcPct val="120000"/>
              </a:lnSpc>
            </a:pPr>
            <a:r>
              <a:rPr lang="en-US" sz="2000" dirty="0">
                <a:latin typeface="Verdana" panose="020B0604030504040204" pitchFamily="34" charset="0"/>
                <a:ea typeface="Verdana" panose="020B0604030504040204" pitchFamily="34" charset="0"/>
                <a:cs typeface="Verdana" panose="020B0604030504040204" pitchFamily="34" charset="0"/>
              </a:rPr>
              <a:t>reporting travel expenditures to the State for the audit report </a:t>
            </a:r>
          </a:p>
          <a:p>
            <a:pPr>
              <a:lnSpc>
                <a:spcPct val="120000"/>
              </a:lnSpc>
            </a:pPr>
            <a:r>
              <a:rPr lang="en-US" sz="2000" dirty="0">
                <a:latin typeface="Verdana" panose="020B0604030504040204" pitchFamily="34" charset="0"/>
                <a:ea typeface="Verdana" panose="020B0604030504040204" pitchFamily="34" charset="0"/>
                <a:cs typeface="Verdana" panose="020B0604030504040204" pitchFamily="34" charset="0"/>
              </a:rPr>
              <a:t>Current list of Account Codes can be found on the OneSource website </a:t>
            </a:r>
            <a:r>
              <a:rPr lang="en-US" sz="2000" dirty="0">
                <a:latin typeface="Verdana" panose="020B0604030504040204" pitchFamily="34" charset="0"/>
                <a:ea typeface="Verdana" panose="020B0604030504040204" pitchFamily="34" charset="0"/>
                <a:cs typeface="Verdana" panose="020B0604030504040204" pitchFamily="34" charset="0"/>
                <a:hlinkClick r:id="rId2"/>
              </a:rPr>
              <a:t>https://onesource.uga.edu/resources/chart_of_accounts</a:t>
            </a:r>
            <a:r>
              <a:rPr lang="en-US" sz="2000" dirty="0" smtClean="0">
                <a:latin typeface="Verdana" panose="020B0604030504040204" pitchFamily="34" charset="0"/>
                <a:ea typeface="Verdana" panose="020B0604030504040204" pitchFamily="34" charset="0"/>
                <a:cs typeface="Verdana" panose="020B0604030504040204" pitchFamily="34" charset="0"/>
                <a:hlinkClick r:id="rId2"/>
              </a:rPr>
              <a:t>/</a:t>
            </a: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67915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One Source Resources</a:t>
            </a:r>
            <a:endParaRPr lang="en-US" dirty="0"/>
          </a:p>
        </p:txBody>
      </p:sp>
      <p:sp>
        <p:nvSpPr>
          <p:cNvPr id="3" name="Text Placeholder 2"/>
          <p:cNvSpPr>
            <a:spLocks noGrp="1"/>
          </p:cNvSpPr>
          <p:nvPr>
            <p:ph type="body" sz="quarter" idx="16"/>
          </p:nvPr>
        </p:nvSpPr>
        <p:spPr/>
        <p:txBody>
          <a:bodyPr>
            <a:normAutofit lnSpcReduction="10000"/>
          </a:bodyPr>
          <a:lstStyle/>
          <a:p>
            <a:r>
              <a:rPr lang="en-US" dirty="0" smtClean="0"/>
              <a:t>OneSource Website </a:t>
            </a:r>
          </a:p>
          <a:p>
            <a:endParaRPr lang="en-US" dirty="0"/>
          </a:p>
          <a:p>
            <a:r>
              <a:rPr lang="en-US" dirty="0" smtClean="0"/>
              <a:t>	 </a:t>
            </a:r>
            <a:r>
              <a:rPr lang="en-US" dirty="0" smtClean="0">
                <a:hlinkClick r:id="rId2"/>
              </a:rPr>
              <a:t>https</a:t>
            </a:r>
            <a:r>
              <a:rPr lang="en-US" dirty="0">
                <a:hlinkClick r:id="rId2"/>
              </a:rPr>
              <a:t>://onesource.uga.edu</a:t>
            </a:r>
            <a:r>
              <a:rPr lang="en-US" dirty="0" smtClean="0">
                <a:hlinkClick r:id="rId2"/>
              </a:rPr>
              <a:t>/</a:t>
            </a:r>
            <a:endParaRPr lang="en-US" dirty="0" smtClean="0"/>
          </a:p>
          <a:p>
            <a:endParaRPr lang="en-US" dirty="0" smtClean="0"/>
          </a:p>
          <a:p>
            <a:r>
              <a:rPr lang="en-US" dirty="0" smtClean="0"/>
              <a:t>OneSource Training Resources</a:t>
            </a:r>
          </a:p>
          <a:p>
            <a:endParaRPr lang="en-US" dirty="0" smtClean="0"/>
          </a:p>
          <a:p>
            <a:r>
              <a:rPr lang="en-US" dirty="0" smtClean="0"/>
              <a:t>	</a:t>
            </a:r>
            <a:r>
              <a:rPr lang="en-US" dirty="0" smtClean="0">
                <a:hlinkClick r:id="rId3"/>
              </a:rPr>
              <a:t>https://onesource.uga.edu/resources/training/</a:t>
            </a:r>
            <a:endParaRPr lang="en-US" dirty="0" smtClean="0"/>
          </a:p>
          <a:p>
            <a:endParaRPr lang="en-US" dirty="0" smtClean="0"/>
          </a:p>
          <a:p>
            <a:r>
              <a:rPr lang="en-US" dirty="0" smtClean="0"/>
              <a:t>OneSource </a:t>
            </a:r>
            <a:r>
              <a:rPr lang="en-US" dirty="0"/>
              <a:t>Training </a:t>
            </a:r>
            <a:r>
              <a:rPr lang="en-US" dirty="0" smtClean="0"/>
              <a:t>Library </a:t>
            </a:r>
          </a:p>
          <a:p>
            <a:endParaRPr lang="en-US" dirty="0" smtClean="0"/>
          </a:p>
          <a:p>
            <a:r>
              <a:rPr lang="en-US" dirty="0" smtClean="0">
                <a:hlinkClick r:id="rId4"/>
              </a:rPr>
              <a:t>https</a:t>
            </a:r>
            <a:r>
              <a:rPr lang="en-US" dirty="0">
                <a:hlinkClick r:id="rId4"/>
              </a:rPr>
              <a:t>://</a:t>
            </a:r>
            <a:r>
              <a:rPr lang="en-US" dirty="0" smtClean="0">
                <a:hlinkClick r:id="rId4"/>
              </a:rPr>
              <a:t>training.onesource.uga.edu/UPK_Training/OneSourceOL/Publishing%20Content/PlayerPackage/data/toc.html</a:t>
            </a:r>
            <a:endParaRPr lang="en-US" dirty="0" smtClean="0"/>
          </a:p>
          <a:p>
            <a:endParaRPr lang="en-US" dirty="0"/>
          </a:p>
          <a:p>
            <a:r>
              <a:rPr lang="en-US" dirty="0" smtClean="0"/>
              <a:t>FY18 Year End Travel Information</a:t>
            </a:r>
          </a:p>
          <a:p>
            <a:endParaRPr lang="en-US" dirty="0" smtClean="0"/>
          </a:p>
          <a:p>
            <a:r>
              <a:rPr lang="en-US" dirty="0">
                <a:hlinkClick r:id="rId5"/>
              </a:rPr>
              <a:t>https://onesource.uga.edu/_</a:t>
            </a:r>
            <a:r>
              <a:rPr lang="en-US" dirty="0" smtClean="0">
                <a:hlinkClick r:id="rId5"/>
              </a:rPr>
              <a:t>resources/files/documents/fy18_year_end_travel.pdf</a:t>
            </a:r>
            <a:endParaRPr lang="en-US" dirty="0" smtClean="0"/>
          </a:p>
          <a:p>
            <a:endParaRPr lang="en-US" dirty="0" smtClean="0"/>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1196803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Accounts Payable – </a:t>
            </a:r>
            <a:r>
              <a:rPr lang="en-US" dirty="0" smtClean="0"/>
              <a:t>UGA Mart</a:t>
            </a:r>
            <a:endParaRPr lang="en-US" dirty="0"/>
          </a:p>
        </p:txBody>
      </p:sp>
      <p:sp>
        <p:nvSpPr>
          <p:cNvPr id="3" name="Text Placeholder 2"/>
          <p:cNvSpPr>
            <a:spLocks noGrp="1"/>
          </p:cNvSpPr>
          <p:nvPr>
            <p:ph type="body" sz="quarter" idx="16"/>
          </p:nvPr>
        </p:nvSpPr>
        <p:spPr/>
        <p:txBody>
          <a:bodyPr>
            <a:normAutofit lnSpcReduction="10000"/>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UGA Mart – limited changes.</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Able to use SpeedTypes in UGA Mart.  </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Able to search on SpeedType in UGA Mart as long as you do not change any of the </a:t>
            </a:r>
            <a:r>
              <a:rPr lang="en-US" sz="2000" dirty="0" smtClean="0">
                <a:latin typeface="Verdana" panose="020B0604030504040204" pitchFamily="34" charset="0"/>
                <a:ea typeface="Verdana" panose="020B0604030504040204" pitchFamily="34" charset="0"/>
                <a:cs typeface="Verdana" panose="020B0604030504040204" pitchFamily="34" charset="0"/>
              </a:rPr>
              <a:t>chartfields</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Any purchase over $2,500 will need to be processed through UGA Mart.</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Remember to note Internal Comments if item needs tagged.</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Will still be used for P-Card Pre-Approvals</a:t>
            </a: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The College of Pharmacy has set up approval roles, so scanning of the signed UGA Mart requisition will no longer be needed.  This excludes P-Card Pre-Approvals.</a:t>
            </a:r>
          </a:p>
          <a:p>
            <a:pPr marL="342900" indent="-342900">
              <a:lnSpc>
                <a:spcPct val="120000"/>
              </a:lnSpc>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229815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Accounts Payable – </a:t>
            </a:r>
            <a:r>
              <a:rPr lang="en-US" dirty="0" smtClean="0"/>
              <a:t>UGA Mart</a:t>
            </a:r>
            <a:endParaRPr lang="en-US" dirty="0"/>
          </a:p>
        </p:txBody>
      </p:sp>
      <p:sp>
        <p:nvSpPr>
          <p:cNvPr id="3" name="Text Placeholder 2"/>
          <p:cNvSpPr>
            <a:spLocks noGrp="1"/>
          </p:cNvSpPr>
          <p:nvPr>
            <p:ph type="body" sz="quarter" idx="16"/>
          </p:nvPr>
        </p:nvSpPr>
        <p:spPr/>
        <p:txBody>
          <a:bodyPr>
            <a:normAutofit/>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Changes to Approved Purchase Orders</a:t>
            </a:r>
          </a:p>
          <a:p>
            <a:pPr marL="342900" indent="-342900">
              <a:lnSpc>
                <a:spcPct val="120000"/>
              </a:lnSpc>
              <a:buFont typeface="Arial" panose="020B0604020202020204" pitchFamily="34" charset="0"/>
              <a:buChar char="•"/>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20000"/>
              </a:lnSpc>
              <a:buFont typeface="Arial" panose="020B0604020202020204" pitchFamily="34" charset="0"/>
              <a:buChar char="•"/>
            </a:pPr>
            <a:r>
              <a:rPr lang="en-US" sz="2000" dirty="0" smtClean="0">
                <a:latin typeface="Verdana" panose="020B0604030504040204" pitchFamily="34" charset="0"/>
                <a:ea typeface="Verdana" panose="020B0604030504040204" pitchFamily="34" charset="0"/>
                <a:cs typeface="Verdana" panose="020B0604030504040204" pitchFamily="34" charset="0"/>
              </a:rPr>
              <a:t>If a change is needed on a purchase order, please comment and send the comments to your Business Affairs Office contact. </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61008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a:t>Accounts Payable </a:t>
            </a:r>
          </a:p>
        </p:txBody>
      </p:sp>
      <p:sp>
        <p:nvSpPr>
          <p:cNvPr id="3" name="Text Placeholder 2"/>
          <p:cNvSpPr>
            <a:spLocks noGrp="1"/>
          </p:cNvSpPr>
          <p:nvPr>
            <p:ph type="body" sz="quarter" idx="16"/>
          </p:nvPr>
        </p:nvSpPr>
        <p:spPr/>
        <p:txBody>
          <a:bodyPr>
            <a:normAutofit/>
          </a:bodyPr>
          <a:lstStyle/>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622" y="1598193"/>
            <a:ext cx="3952027" cy="2995706"/>
          </a:xfrm>
          <a:prstGeom prst="rect">
            <a:avLst/>
          </a:prstGeom>
        </p:spPr>
      </p:pic>
    </p:spTree>
    <p:extLst>
      <p:ext uri="{BB962C8B-B14F-4D97-AF65-F5344CB8AC3E}">
        <p14:creationId xmlns:p14="http://schemas.microsoft.com/office/powerpoint/2010/main" val="2179932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P-Cards</a:t>
            </a:r>
            <a:endParaRPr lang="en-US" dirty="0"/>
          </a:p>
        </p:txBody>
      </p:sp>
      <p:sp>
        <p:nvSpPr>
          <p:cNvPr id="3" name="Text Placeholder 2"/>
          <p:cNvSpPr>
            <a:spLocks noGrp="1"/>
          </p:cNvSpPr>
          <p:nvPr>
            <p:ph type="body" sz="quarter" idx="16"/>
          </p:nvPr>
        </p:nvSpPr>
        <p:spPr/>
        <p:txBody>
          <a:bodyPr>
            <a:normAutofit/>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No Changes to the P-Card Process</a:t>
            </a:r>
          </a:p>
          <a:p>
            <a:pPr>
              <a:lnSpc>
                <a:spcPct val="120000"/>
              </a:lnSpc>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SpeedTypes will be used for all allocations.</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If a SpeedType is not available, please email your Business Affairs Office Contact.  You will use your default allocation and provide the correct allocation to BAO, so it can be corrected after it posts.</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If the SpeedType will be used frequently, please complete the SpeedType Request Form.</a:t>
            </a: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6584581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Touchnet (Deposits)</a:t>
            </a:r>
            <a:endParaRPr lang="en-US" dirty="0"/>
          </a:p>
        </p:txBody>
      </p:sp>
      <p:sp>
        <p:nvSpPr>
          <p:cNvPr id="3" name="Text Placeholder 2"/>
          <p:cNvSpPr>
            <a:spLocks noGrp="1"/>
          </p:cNvSpPr>
          <p:nvPr>
            <p:ph type="body" sz="quarter" idx="16"/>
          </p:nvPr>
        </p:nvSpPr>
        <p:spPr/>
        <p:txBody>
          <a:bodyPr>
            <a:normAutofit/>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The University is transitioning all deposits to the Touchnet System.  This does not include UGA Foundation deposits. </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The College of Pharmacy will continue the current policy of all deposits being brought to the Business Affairs Office.  Deposits are not to be left in mailboxes.  This is for internal control purposes.</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If you are a designated Touchnet user, the Business Affairs Office will be working with you separately.</a:t>
            </a: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565265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Grants Update</a:t>
            </a:r>
            <a:endParaRPr lang="en-US" dirty="0"/>
          </a:p>
        </p:txBody>
      </p:sp>
      <p:sp>
        <p:nvSpPr>
          <p:cNvPr id="3" name="Text Placeholder 2"/>
          <p:cNvSpPr>
            <a:spLocks noGrp="1"/>
          </p:cNvSpPr>
          <p:nvPr>
            <p:ph type="body" sz="quarter" idx="16"/>
          </p:nvPr>
        </p:nvSpPr>
        <p:spPr/>
        <p:txBody>
          <a:bodyPr>
            <a:normAutofit lnSpcReduction="10000"/>
          </a:bodyPr>
          <a:lstStyle/>
          <a:p>
            <a:pPr>
              <a:lnSpc>
                <a:spcPct val="120000"/>
              </a:lnSpc>
            </a:pPr>
            <a:r>
              <a:rPr lang="en-US" sz="2000" dirty="0" smtClean="0">
                <a:latin typeface="Verdana" panose="020B0604030504040204" pitchFamily="34" charset="0"/>
                <a:ea typeface="Verdana" panose="020B0604030504040204" pitchFamily="34" charset="0"/>
                <a:cs typeface="Verdana" panose="020B0604030504040204" pitchFamily="34" charset="0"/>
              </a:rPr>
              <a:t>The Sponsored Projects Administration Office is being reorganized as part of the implementation of OneSource.</a:t>
            </a:r>
          </a:p>
          <a:p>
            <a:endParaRPr lang="en-US" sz="2000" b="1" dirty="0"/>
          </a:p>
          <a:p>
            <a:r>
              <a:rPr lang="en-US" sz="2000" b="1" dirty="0" smtClean="0"/>
              <a:t>Grants </a:t>
            </a:r>
            <a:r>
              <a:rPr lang="en-US" sz="2000" b="1" dirty="0"/>
              <a:t>Transaction Collection Expenditures</a:t>
            </a:r>
          </a:p>
          <a:p>
            <a:r>
              <a:rPr lang="en-US" sz="2000" dirty="0"/>
              <a:t>• Departmental users will have the ability to view all</a:t>
            </a:r>
          </a:p>
          <a:p>
            <a:r>
              <a:rPr lang="en-US" sz="2000" dirty="0"/>
              <a:t>transactions across all investigators on a project team</a:t>
            </a:r>
          </a:p>
          <a:p>
            <a:endParaRPr lang="en-US" sz="2000" dirty="0" smtClean="0"/>
          </a:p>
          <a:p>
            <a:r>
              <a:rPr lang="en-US" sz="2000" dirty="0" smtClean="0"/>
              <a:t>• </a:t>
            </a:r>
            <a:r>
              <a:rPr lang="en-US" sz="2000" dirty="0"/>
              <a:t>Internal subaccounts will no longer be necessary to segregate</a:t>
            </a:r>
          </a:p>
          <a:p>
            <a:r>
              <a:rPr lang="en-US" sz="2000" dirty="0"/>
              <a:t>transactions; instead, transactions will be delineated by</a:t>
            </a:r>
          </a:p>
          <a:p>
            <a:r>
              <a:rPr lang="en-US" sz="2000" dirty="0"/>
              <a:t>chartstrings</a:t>
            </a:r>
            <a:r>
              <a:rPr lang="en-US" sz="2000" dirty="0"/>
              <a:t>.</a:t>
            </a:r>
          </a:p>
          <a:p>
            <a:endParaRPr lang="en-US" sz="2000" dirty="0" smtClean="0"/>
          </a:p>
          <a:p>
            <a:r>
              <a:rPr lang="en-US" sz="2000" dirty="0" smtClean="0"/>
              <a:t>• </a:t>
            </a:r>
            <a:r>
              <a:rPr lang="en-US" sz="2000" dirty="0"/>
              <a:t>This gives users visibility into financials across the project as a</a:t>
            </a:r>
          </a:p>
          <a:p>
            <a:r>
              <a:rPr lang="en-US" sz="2000" dirty="0"/>
              <a:t>whole. Separate budgets will still be necessary if departmental</a:t>
            </a:r>
          </a:p>
          <a:p>
            <a:r>
              <a:rPr lang="en-US" sz="2000" dirty="0"/>
              <a:t>users wish to separate project spending by </a:t>
            </a:r>
            <a:r>
              <a:rPr lang="en-US" sz="2000" dirty="0" smtClean="0"/>
              <a:t>investigator</a:t>
            </a:r>
            <a:r>
              <a:rPr lang="en-US" sz="2000" dirty="0" smtClean="0"/>
              <a:t>.</a:t>
            </a:r>
            <a:endParaRPr lang="en-US" sz="2000" dirty="0" smtClean="0"/>
          </a:p>
          <a:p>
            <a:pPr>
              <a:lnSpc>
                <a:spcPct val="120000"/>
              </a:lnSpc>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34836831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Grants Update</a:t>
            </a:r>
            <a:endParaRPr lang="en-US" dirty="0"/>
          </a:p>
        </p:txBody>
      </p:sp>
      <p:sp>
        <p:nvSpPr>
          <p:cNvPr id="3" name="Text Placeholder 2"/>
          <p:cNvSpPr>
            <a:spLocks noGrp="1"/>
          </p:cNvSpPr>
          <p:nvPr>
            <p:ph type="body" sz="quarter" idx="16"/>
          </p:nvPr>
        </p:nvSpPr>
        <p:spPr/>
        <p:txBody>
          <a:bodyPr>
            <a:normAutofit/>
          </a:bodyPr>
          <a:lstStyle/>
          <a:p>
            <a:r>
              <a:rPr lang="en-US" sz="2000" b="1" dirty="0" smtClean="0"/>
              <a:t>Grants </a:t>
            </a:r>
            <a:r>
              <a:rPr lang="en-US" sz="2000" b="1" dirty="0"/>
              <a:t>Transaction Collection Expenditures</a:t>
            </a:r>
          </a:p>
          <a:p>
            <a:endParaRPr lang="en-US" sz="2000" dirty="0" smtClean="0"/>
          </a:p>
          <a:p>
            <a:r>
              <a:rPr lang="en-US" sz="2000" dirty="0" smtClean="0"/>
              <a:t>• </a:t>
            </a:r>
            <a:r>
              <a:rPr lang="en-US" sz="2000" dirty="0"/>
              <a:t>Departmental users will have the ability to view all</a:t>
            </a:r>
          </a:p>
          <a:p>
            <a:r>
              <a:rPr lang="en-US" sz="2000" dirty="0"/>
              <a:t>transactions across all investigators on a project team</a:t>
            </a:r>
          </a:p>
          <a:p>
            <a:endParaRPr lang="en-US" sz="2000" dirty="0" smtClean="0"/>
          </a:p>
          <a:p>
            <a:r>
              <a:rPr lang="en-US" sz="2000" dirty="0" smtClean="0"/>
              <a:t>• </a:t>
            </a:r>
            <a:r>
              <a:rPr lang="en-US" sz="2000" dirty="0"/>
              <a:t>Internal subaccounts will no longer be necessary to segregate</a:t>
            </a:r>
          </a:p>
          <a:p>
            <a:r>
              <a:rPr lang="en-US" sz="2000" dirty="0"/>
              <a:t>transactions; instead, transactions will be delineated by</a:t>
            </a:r>
          </a:p>
          <a:p>
            <a:r>
              <a:rPr lang="en-US" sz="2000" dirty="0"/>
              <a:t>chartstrings</a:t>
            </a:r>
            <a:r>
              <a:rPr lang="en-US" sz="2000" dirty="0"/>
              <a:t>.</a:t>
            </a:r>
          </a:p>
          <a:p>
            <a:endParaRPr lang="en-US" sz="2000" dirty="0" smtClean="0"/>
          </a:p>
          <a:p>
            <a:r>
              <a:rPr lang="en-US" sz="2000" dirty="0" smtClean="0"/>
              <a:t>• </a:t>
            </a:r>
            <a:r>
              <a:rPr lang="en-US" sz="2000" dirty="0"/>
              <a:t>This gives users visibility into financials across the project as a</a:t>
            </a:r>
          </a:p>
          <a:p>
            <a:r>
              <a:rPr lang="en-US" sz="2000" dirty="0"/>
              <a:t>whole. Separate budgets will still be necessary if departmental</a:t>
            </a:r>
          </a:p>
          <a:p>
            <a:r>
              <a:rPr lang="en-US" sz="2000" dirty="0"/>
              <a:t>users wish to separate project spending by investigator</a:t>
            </a:r>
            <a:r>
              <a:rPr lang="en-US" sz="2000" dirty="0" smtClean="0"/>
              <a:t>.</a:t>
            </a:r>
          </a:p>
          <a:p>
            <a:endParaRPr lang="en-US" sz="1600" b="1" dirty="0" smtClean="0"/>
          </a:p>
          <a:p>
            <a:pPr>
              <a:lnSpc>
                <a:spcPct val="120000"/>
              </a:lnSpc>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084047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Grants Update</a:t>
            </a:r>
            <a:endParaRPr lang="en-US" dirty="0"/>
          </a:p>
        </p:txBody>
      </p:sp>
      <p:sp>
        <p:nvSpPr>
          <p:cNvPr id="3" name="Text Placeholder 2"/>
          <p:cNvSpPr>
            <a:spLocks noGrp="1"/>
          </p:cNvSpPr>
          <p:nvPr>
            <p:ph type="body" sz="quarter" idx="16"/>
          </p:nvPr>
        </p:nvSpPr>
        <p:spPr/>
        <p:txBody>
          <a:bodyPr>
            <a:normAutofit/>
          </a:bodyPr>
          <a:lstStyle/>
          <a:p>
            <a:r>
              <a:rPr lang="en-US" sz="1600" b="1" dirty="0" smtClean="0"/>
              <a:t>Project-Based </a:t>
            </a:r>
            <a:r>
              <a:rPr lang="en-US" sz="1600" b="1" dirty="0"/>
              <a:t>Payroll Certification</a:t>
            </a:r>
          </a:p>
          <a:p>
            <a:endParaRPr lang="en-US" sz="1600" dirty="0" smtClean="0"/>
          </a:p>
          <a:p>
            <a:r>
              <a:rPr lang="en-US" sz="1600" dirty="0" smtClean="0"/>
              <a:t>• Investigators </a:t>
            </a:r>
            <a:r>
              <a:rPr lang="en-US" sz="1600" dirty="0"/>
              <a:t>will no longer need to complete PAR </a:t>
            </a:r>
            <a:r>
              <a:rPr lang="en-US" sz="1600" dirty="0" smtClean="0"/>
              <a:t>forms monthly </a:t>
            </a:r>
            <a:r>
              <a:rPr lang="en-US" sz="1600" dirty="0"/>
              <a:t>to certify percentage effort. Instead, there will be </a:t>
            </a:r>
            <a:r>
              <a:rPr lang="en-US" sz="1600" dirty="0" smtClean="0"/>
              <a:t>a process </a:t>
            </a:r>
            <a:r>
              <a:rPr lang="en-US" sz="1600" dirty="0"/>
              <a:t>for annual and end-of-project payroll certification.</a:t>
            </a:r>
          </a:p>
          <a:p>
            <a:endParaRPr lang="en-US" sz="1600" dirty="0" smtClean="0"/>
          </a:p>
          <a:p>
            <a:r>
              <a:rPr lang="en-US" sz="1600" dirty="0" smtClean="0"/>
              <a:t>• </a:t>
            </a:r>
            <a:r>
              <a:rPr lang="en-US" sz="1600" dirty="0"/>
              <a:t>Certifications will no longer be based on percent effort</a:t>
            </a:r>
            <a:r>
              <a:rPr lang="en-US" sz="1600" dirty="0" smtClean="0"/>
              <a:t>; instead</a:t>
            </a:r>
            <a:r>
              <a:rPr lang="en-US" sz="1600" dirty="0"/>
              <a:t>, PIs will be asked to confirm that the payroll </a:t>
            </a:r>
            <a:r>
              <a:rPr lang="en-US" sz="1600" dirty="0" smtClean="0"/>
              <a:t>charges are </a:t>
            </a:r>
            <a:r>
              <a:rPr lang="en-US" sz="1600" dirty="0"/>
              <a:t>“reasonable for the work performed” on a </a:t>
            </a:r>
            <a:r>
              <a:rPr lang="en-US" sz="1600" dirty="0" smtClean="0"/>
              <a:t>project-by-project basis</a:t>
            </a:r>
            <a:r>
              <a:rPr lang="en-US" sz="1600" dirty="0"/>
              <a:t>.</a:t>
            </a:r>
          </a:p>
          <a:p>
            <a:endParaRPr lang="en-US" sz="1600" dirty="0" smtClean="0"/>
          </a:p>
          <a:p>
            <a:r>
              <a:rPr lang="en-US" sz="1600" dirty="0" smtClean="0"/>
              <a:t>• </a:t>
            </a:r>
            <a:r>
              <a:rPr lang="en-US" sz="1600" dirty="0"/>
              <a:t>PIs will complete these annual and end-of-project </a:t>
            </a:r>
            <a:r>
              <a:rPr lang="en-US" sz="1600" dirty="0" smtClean="0"/>
              <a:t>certifications for </a:t>
            </a:r>
            <a:r>
              <a:rPr lang="en-US" sz="1600" dirty="0"/>
              <a:t>all project team members, rather than each </a:t>
            </a:r>
            <a:r>
              <a:rPr lang="en-US" sz="1600" dirty="0" smtClean="0"/>
              <a:t>individual certifying </a:t>
            </a:r>
            <a:r>
              <a:rPr lang="en-US" sz="1600" dirty="0"/>
              <a:t>his/her own effort.</a:t>
            </a:r>
            <a:endParaRPr lang="en-US" sz="2000" dirty="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a:lnSpc>
                <a:spcPct val="120000"/>
              </a:lnSpc>
            </a:pPr>
            <a:endParaRPr lang="en-US" sz="2000" dirty="0">
              <a:latin typeface="Verdana" panose="020B0604030504040204" pitchFamily="34" charset="0"/>
              <a:ea typeface="Verdana" panose="020B0604030504040204" pitchFamily="34" charset="0"/>
              <a:cs typeface="Verdana" panose="020B0604030504040204" pitchFamily="34" charset="0"/>
            </a:endParaRPr>
          </a:p>
          <a:p>
            <a:endParaRPr lang="en-US" b="1" dirty="0" smtClean="0"/>
          </a:p>
          <a:p>
            <a:endParaRPr lang="en-US"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26355070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ext Placeholder 2"/>
          <p:cNvSpPr>
            <a:spLocks noGrp="1"/>
          </p:cNvSpPr>
          <p:nvPr>
            <p:ph type="body" sz="quarter" idx="16"/>
          </p:nvPr>
        </p:nvSpPr>
        <p:spPr/>
        <p:txBody>
          <a:bodyPr>
            <a:normAutofit/>
          </a:bodyPr>
          <a:lstStyle/>
          <a:p>
            <a:pPr algn="ctr"/>
            <a:endParaRPr lang="en-US" sz="5400" b="1" dirty="0"/>
          </a:p>
          <a:p>
            <a:pPr algn="ctr"/>
            <a:r>
              <a:rPr lang="en-US" sz="5400" b="1" dirty="0" smtClean="0"/>
              <a:t>See yo</a:t>
            </a:r>
            <a:r>
              <a:rPr lang="en-US" sz="5400" b="1" dirty="0" smtClean="0"/>
              <a:t>u tomorrow!</a:t>
            </a:r>
          </a:p>
          <a:p>
            <a:pPr algn="ctr"/>
            <a:r>
              <a:rPr lang="en-US" sz="5400" b="1" dirty="0" smtClean="0"/>
              <a:t>Thank you!</a:t>
            </a:r>
            <a:endParaRPr lang="en-US" sz="5400" b="1" dirty="0"/>
          </a:p>
        </p:txBody>
      </p:sp>
      <p:sp>
        <p:nvSpPr>
          <p:cNvPr id="4" name="Text Placeholder 3"/>
          <p:cNvSpPr>
            <a:spLocks noGrp="1"/>
          </p:cNvSpPr>
          <p:nvPr>
            <p:ph type="body" sz="quarter" idx="18"/>
          </p:nvPr>
        </p:nvSpPr>
        <p:spPr/>
        <p:txBody>
          <a:bodyPr/>
          <a:lstStyle/>
          <a:p>
            <a:endParaRPr lang="en-US" dirty="0"/>
          </a:p>
        </p:txBody>
      </p:sp>
    </p:spTree>
    <p:extLst>
      <p:ext uri="{BB962C8B-B14F-4D97-AF65-F5344CB8AC3E}">
        <p14:creationId xmlns:p14="http://schemas.microsoft.com/office/powerpoint/2010/main" val="55944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One Source Access</a:t>
            </a:r>
            <a:endParaRPr lang="en-US" dirty="0"/>
          </a:p>
        </p:txBody>
      </p:sp>
      <p:sp>
        <p:nvSpPr>
          <p:cNvPr id="3" name="Text Placeholder 2"/>
          <p:cNvSpPr>
            <a:spLocks noGrp="1"/>
          </p:cNvSpPr>
          <p:nvPr>
            <p:ph type="body" sz="quarter" idx="16"/>
          </p:nvPr>
        </p:nvSpPr>
        <p:spPr/>
        <p:txBody>
          <a:bodyPr/>
          <a:lstStyle/>
          <a:p>
            <a:r>
              <a:rPr lang="en-US" dirty="0" smtClean="0"/>
              <a:t>How do I login into the UGA Financial Management System?</a:t>
            </a:r>
          </a:p>
          <a:p>
            <a:endParaRPr lang="en-US" dirty="0"/>
          </a:p>
          <a:p>
            <a:r>
              <a:rPr lang="en-US" dirty="0">
                <a:hlinkClick r:id="rId2"/>
              </a:rPr>
              <a:t>https://onesource.uga.edu</a:t>
            </a:r>
            <a:r>
              <a:rPr lang="en-US" dirty="0" smtClean="0">
                <a:hlinkClick r:id="rId2"/>
              </a:rPr>
              <a:t>/</a:t>
            </a:r>
            <a:endParaRPr lang="en-US" dirty="0" smtClean="0"/>
          </a:p>
          <a:p>
            <a:endParaRPr lang="en-US" dirty="0"/>
          </a:p>
          <a:p>
            <a:pPr marL="285750" indent="-285750">
              <a:buFontTx/>
              <a:buChar char="-"/>
            </a:pPr>
            <a:r>
              <a:rPr lang="en-US" dirty="0" smtClean="0"/>
              <a:t>Click on the UGA Financial Management System </a:t>
            </a:r>
          </a:p>
          <a:p>
            <a:pPr marL="285750" indent="-285750">
              <a:buFontTx/>
              <a:buChar char="-"/>
            </a:pPr>
            <a:endParaRPr lang="en-US" dirty="0" smtClean="0"/>
          </a:p>
          <a:p>
            <a:pPr marL="285750" indent="-285750">
              <a:buFontTx/>
              <a:buChar char="-"/>
            </a:pPr>
            <a:r>
              <a:rPr lang="en-US" dirty="0" smtClean="0"/>
              <a:t>Select Login to UGA Financial Management System (First, Red Tile)</a:t>
            </a:r>
          </a:p>
          <a:p>
            <a:pPr marL="285750" indent="-285750">
              <a:buFontTx/>
              <a:buChar char="-"/>
            </a:pPr>
            <a:endParaRPr lang="en-US" dirty="0" smtClean="0"/>
          </a:p>
          <a:p>
            <a:pPr marL="285750" indent="-285750">
              <a:buFontTx/>
              <a:buChar char="-"/>
            </a:pPr>
            <a:r>
              <a:rPr lang="en-US" dirty="0" smtClean="0"/>
              <a:t>If you are at the Athens campus, you will authenticate through the Central Authentication Service (CAS.)</a:t>
            </a:r>
          </a:p>
          <a:p>
            <a:pPr marL="285750" indent="-285750">
              <a:buFontTx/>
              <a:buChar char="-"/>
            </a:pPr>
            <a:endParaRPr lang="en-US" dirty="0" smtClean="0"/>
          </a:p>
          <a:p>
            <a:pPr marL="285750" indent="-285750">
              <a:buFontTx/>
              <a:buChar char="-"/>
            </a:pPr>
            <a:r>
              <a:rPr lang="en-US" dirty="0" smtClean="0"/>
              <a:t>Off-campus and non-Athens Locations users will need to use the VPN to access the UGA Financial Management System.  </a:t>
            </a:r>
          </a:p>
          <a:p>
            <a:endParaRPr lang="en-US" dirty="0"/>
          </a:p>
          <a:p>
            <a:endParaRPr lang="en-US" dirty="0" smtClean="0"/>
          </a:p>
        </p:txBody>
      </p:sp>
      <p:sp>
        <p:nvSpPr>
          <p:cNvPr id="5"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2165116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One Source Access - VPN</a:t>
            </a:r>
            <a:endParaRPr lang="en-US" dirty="0"/>
          </a:p>
        </p:txBody>
      </p:sp>
      <p:sp>
        <p:nvSpPr>
          <p:cNvPr id="3" name="Text Placeholder 2"/>
          <p:cNvSpPr>
            <a:spLocks noGrp="1"/>
          </p:cNvSpPr>
          <p:nvPr>
            <p:ph type="body" sz="quarter" idx="16"/>
          </p:nvPr>
        </p:nvSpPr>
        <p:spPr/>
        <p:txBody>
          <a:bodyPr>
            <a:normAutofit fontScale="92500" lnSpcReduction="20000"/>
          </a:bodyPr>
          <a:lstStyle/>
          <a:p>
            <a:r>
              <a:rPr lang="en-US" dirty="0"/>
              <a:t>The following is a step-by-step process to logging into the VPN for the first time. Based on what you already have downloaded or are enrolled in, you may be able to skip through some of these steps.</a:t>
            </a:r>
          </a:p>
          <a:p>
            <a:r>
              <a:rPr lang="en-US" dirty="0"/>
              <a:t> </a:t>
            </a:r>
          </a:p>
          <a:p>
            <a:pPr lvl="0" fontAlgn="ctr"/>
            <a:r>
              <a:rPr lang="en-US" dirty="0"/>
              <a:t>If you have not enrolled in </a:t>
            </a:r>
            <a:r>
              <a:rPr lang="en-US" b="1" dirty="0"/>
              <a:t>Archpass Duo</a:t>
            </a:r>
            <a:r>
              <a:rPr lang="en-US" dirty="0"/>
              <a:t>, you'll need to do this first. This is our dual authentication service. My preferred method of receiving a PIN from this is through the “Duo Mobile by Duo Security” app in which you will need to download on your phone. </a:t>
            </a:r>
          </a:p>
          <a:p>
            <a:pPr lvl="1" fontAlgn="ctr"/>
            <a:r>
              <a:rPr lang="en-US" dirty="0"/>
              <a:t>Instructions to enroll: </a:t>
            </a:r>
            <a:endParaRPr lang="en-US" dirty="0" smtClean="0"/>
          </a:p>
          <a:p>
            <a:pPr marL="457200" lvl="1" indent="0" fontAlgn="ctr">
              <a:buNone/>
            </a:pPr>
            <a:r>
              <a:rPr lang="en-US" dirty="0" smtClean="0">
                <a:hlinkClick r:id="rId2"/>
              </a:rPr>
              <a:t>https://eits.uga.edu/access_and_security/infosec/tools/archpass/</a:t>
            </a:r>
            <a:endParaRPr lang="en-US" dirty="0" smtClean="0"/>
          </a:p>
          <a:p>
            <a:pPr marL="457200" lvl="1" indent="0" fontAlgn="ctr">
              <a:buNone/>
            </a:pPr>
            <a:endParaRPr lang="en-US" u="sng" dirty="0" smtClean="0">
              <a:hlinkClick r:id="rId2"/>
            </a:endParaRPr>
          </a:p>
          <a:p>
            <a:pPr lvl="0" fontAlgn="ctr"/>
            <a:r>
              <a:rPr lang="en-US" dirty="0" smtClean="0"/>
              <a:t>Next </a:t>
            </a:r>
            <a:r>
              <a:rPr lang="en-US" dirty="0"/>
              <a:t>will need to download our </a:t>
            </a:r>
            <a:r>
              <a:rPr lang="en-US" b="1" dirty="0"/>
              <a:t>Cisco AnyConnect VPN </a:t>
            </a:r>
            <a:r>
              <a:rPr lang="en-US" dirty="0"/>
              <a:t>application on your computer.</a:t>
            </a:r>
          </a:p>
          <a:p>
            <a:pPr lvl="1" fontAlgn="ctr"/>
            <a:r>
              <a:rPr lang="en-US" dirty="0"/>
              <a:t>Instructions to </a:t>
            </a:r>
            <a:r>
              <a:rPr lang="en-US" dirty="0" smtClean="0"/>
              <a:t>download:</a:t>
            </a:r>
          </a:p>
          <a:p>
            <a:pPr marL="457200" lvl="1" indent="0" fontAlgn="ctr">
              <a:buNone/>
            </a:pPr>
            <a:r>
              <a:rPr lang="en-US" u="sng" dirty="0" smtClean="0">
                <a:hlinkClick r:id="rId3"/>
              </a:rPr>
              <a:t>https</a:t>
            </a:r>
            <a:r>
              <a:rPr lang="en-US" u="sng" dirty="0">
                <a:hlinkClick r:id="rId3"/>
              </a:rPr>
              <a:t>://eits.uga.edu/access_and_security/infosec/tools/vpn/</a:t>
            </a:r>
            <a:r>
              <a:rPr lang="en-US" dirty="0"/>
              <a:t> (The download link is located at the bottom of the page)  </a:t>
            </a:r>
          </a:p>
          <a:p>
            <a:r>
              <a:rPr lang="en-US" dirty="0"/>
              <a:t> </a:t>
            </a:r>
          </a:p>
          <a:p>
            <a:endParaRPr lang="en-US" dirty="0"/>
          </a:p>
        </p:txBody>
      </p:sp>
      <p:sp>
        <p:nvSpPr>
          <p:cNvPr id="10"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3301118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One Source Changes</a:t>
            </a:r>
            <a:endParaRPr lang="en-US" dirty="0"/>
          </a:p>
        </p:txBody>
      </p:sp>
      <p:sp>
        <p:nvSpPr>
          <p:cNvPr id="3" name="Text Placeholder 2"/>
          <p:cNvSpPr>
            <a:spLocks noGrp="1"/>
          </p:cNvSpPr>
          <p:nvPr>
            <p:ph type="body" sz="quarter" idx="16"/>
          </p:nvPr>
        </p:nvSpPr>
        <p:spPr/>
        <p:txBody>
          <a:bodyPr>
            <a:normAutofit/>
          </a:bodyPr>
          <a:lstStyle/>
          <a:p>
            <a:endParaRPr lang="en-US" sz="1600" b="1" dirty="0" smtClean="0"/>
          </a:p>
          <a:p>
            <a:endParaRPr lang="en-US" sz="1600" b="1" dirty="0"/>
          </a:p>
          <a:p>
            <a:pPr algn="ctr"/>
            <a:r>
              <a:rPr lang="en-US" sz="3200" b="1" dirty="0" smtClean="0"/>
              <a:t>The University </a:t>
            </a:r>
            <a:r>
              <a:rPr lang="en-US" sz="3200" b="1" dirty="0"/>
              <a:t>Business and Accounting Services </a:t>
            </a:r>
            <a:r>
              <a:rPr lang="en-US" sz="3200" b="1" dirty="0" smtClean="0"/>
              <a:t>Reorganization will become Finance Division</a:t>
            </a:r>
          </a:p>
          <a:p>
            <a:endParaRPr lang="en-US" dirty="0"/>
          </a:p>
        </p:txBody>
      </p:sp>
      <p:sp>
        <p:nvSpPr>
          <p:cNvPr id="10" name="Text Placeholder 2"/>
          <p:cNvSpPr txBox="1">
            <a:spLocks/>
          </p:cNvSpPr>
          <p:nvPr/>
        </p:nvSpPr>
        <p:spPr>
          <a:xfrm>
            <a:off x="4531024" y="6100937"/>
            <a:ext cx="3987334" cy="629343"/>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300" b="1" i="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endParaRPr lang="en-US" dirty="0" smtClean="0"/>
          </a:p>
          <a:p>
            <a:endParaRPr lang="en-US" dirty="0"/>
          </a:p>
        </p:txBody>
      </p:sp>
    </p:spTree>
    <p:extLst>
      <p:ext uri="{BB962C8B-B14F-4D97-AF65-F5344CB8AC3E}">
        <p14:creationId xmlns:p14="http://schemas.microsoft.com/office/powerpoint/2010/main" val="229963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72304" y="418455"/>
            <a:ext cx="1399054" cy="383951"/>
          </a:xfrm>
          <a:prstGeom prst="rect">
            <a:avLst/>
          </a:prstGeom>
        </p:spPr>
        <p:txBody>
          <a:bodyPr vert="horz" wrap="square" lIns="0" tIns="0" rIns="0" bIns="0" rtlCol="0">
            <a:spAutoFit/>
          </a:bodyPr>
          <a:lstStyle/>
          <a:p>
            <a:pPr marL="169778" marR="4483" indent="-159132">
              <a:lnSpc>
                <a:spcPct val="101400"/>
              </a:lnSpc>
            </a:pPr>
            <a:r>
              <a:rPr sz="1235" b="1" spc="-9" dirty="0">
                <a:latin typeface="Calibri"/>
                <a:cs typeface="Calibri"/>
              </a:rPr>
              <a:t>Un</a:t>
            </a:r>
            <a:r>
              <a:rPr sz="1235" b="1" spc="-13" dirty="0">
                <a:latin typeface="Calibri"/>
                <a:cs typeface="Calibri"/>
              </a:rPr>
              <a:t>i</a:t>
            </a:r>
            <a:r>
              <a:rPr sz="1235" b="1" dirty="0">
                <a:latin typeface="Calibri"/>
                <a:cs typeface="Calibri"/>
              </a:rPr>
              <a:t>v</a:t>
            </a:r>
            <a:r>
              <a:rPr sz="1235" b="1" spc="-9" dirty="0">
                <a:latin typeface="Calibri"/>
                <a:cs typeface="Calibri"/>
              </a:rPr>
              <a:t>e</a:t>
            </a:r>
            <a:r>
              <a:rPr sz="1235" b="1" dirty="0">
                <a:latin typeface="Calibri"/>
                <a:cs typeface="Calibri"/>
              </a:rPr>
              <a:t>r</a:t>
            </a:r>
            <a:r>
              <a:rPr sz="1235" b="1" spc="-9" dirty="0">
                <a:latin typeface="Calibri"/>
                <a:cs typeface="Calibri"/>
              </a:rPr>
              <a:t>s</a:t>
            </a:r>
            <a:r>
              <a:rPr sz="1235" b="1" spc="-13" dirty="0">
                <a:latin typeface="Calibri"/>
                <a:cs typeface="Calibri"/>
              </a:rPr>
              <a:t>i</a:t>
            </a:r>
            <a:r>
              <a:rPr sz="1235" b="1" spc="-9" dirty="0">
                <a:latin typeface="Calibri"/>
                <a:cs typeface="Calibri"/>
              </a:rPr>
              <a:t>t</a:t>
            </a:r>
            <a:r>
              <a:rPr sz="1235" b="1" spc="-4" dirty="0">
                <a:latin typeface="Calibri"/>
                <a:cs typeface="Calibri"/>
              </a:rPr>
              <a:t>y</a:t>
            </a:r>
            <a:r>
              <a:rPr sz="1235" b="1" spc="4" dirty="0">
                <a:latin typeface="Calibri"/>
                <a:cs typeface="Calibri"/>
              </a:rPr>
              <a:t> </a:t>
            </a:r>
            <a:r>
              <a:rPr sz="1235" b="1" spc="9" dirty="0">
                <a:latin typeface="Calibri"/>
                <a:cs typeface="Calibri"/>
              </a:rPr>
              <a:t>o</a:t>
            </a:r>
            <a:r>
              <a:rPr sz="1235" b="1" spc="-4" dirty="0">
                <a:latin typeface="Calibri"/>
                <a:cs typeface="Calibri"/>
              </a:rPr>
              <a:t>f</a:t>
            </a:r>
            <a:r>
              <a:rPr sz="1235" b="1" spc="-13" dirty="0">
                <a:latin typeface="Calibri"/>
                <a:cs typeface="Calibri"/>
              </a:rPr>
              <a:t> </a:t>
            </a:r>
            <a:r>
              <a:rPr sz="1235" b="1" spc="18" dirty="0">
                <a:latin typeface="Calibri"/>
                <a:cs typeface="Calibri"/>
              </a:rPr>
              <a:t>G</a:t>
            </a:r>
            <a:r>
              <a:rPr sz="1235" b="1" spc="-9" dirty="0">
                <a:latin typeface="Calibri"/>
                <a:cs typeface="Calibri"/>
              </a:rPr>
              <a:t>eo</a:t>
            </a:r>
            <a:r>
              <a:rPr sz="1235" b="1" dirty="0">
                <a:latin typeface="Calibri"/>
                <a:cs typeface="Calibri"/>
              </a:rPr>
              <a:t>rg</a:t>
            </a:r>
            <a:r>
              <a:rPr sz="1235" b="1" spc="-13" dirty="0">
                <a:latin typeface="Calibri"/>
                <a:cs typeface="Calibri"/>
              </a:rPr>
              <a:t>i</a:t>
            </a:r>
            <a:r>
              <a:rPr sz="1235" b="1" spc="-4" dirty="0">
                <a:latin typeface="Calibri"/>
                <a:cs typeface="Calibri"/>
              </a:rPr>
              <a:t>a </a:t>
            </a:r>
            <a:r>
              <a:rPr sz="1235" b="1" dirty="0">
                <a:latin typeface="Calibri"/>
                <a:cs typeface="Calibri"/>
              </a:rPr>
              <a:t>F</a:t>
            </a:r>
            <a:r>
              <a:rPr sz="1235" b="1" spc="-13" dirty="0">
                <a:latin typeface="Calibri"/>
                <a:cs typeface="Calibri"/>
              </a:rPr>
              <a:t>i</a:t>
            </a:r>
            <a:r>
              <a:rPr sz="1235" b="1" spc="-9" dirty="0">
                <a:latin typeface="Calibri"/>
                <a:cs typeface="Calibri"/>
              </a:rPr>
              <a:t>n</a:t>
            </a:r>
            <a:r>
              <a:rPr sz="1235" b="1" dirty="0">
                <a:latin typeface="Calibri"/>
                <a:cs typeface="Calibri"/>
              </a:rPr>
              <a:t>a</a:t>
            </a:r>
            <a:r>
              <a:rPr sz="1235" b="1" spc="-9" dirty="0">
                <a:latin typeface="Calibri"/>
                <a:cs typeface="Calibri"/>
              </a:rPr>
              <a:t>n</a:t>
            </a:r>
            <a:r>
              <a:rPr sz="1235" b="1" spc="-13" dirty="0">
                <a:latin typeface="Calibri"/>
                <a:cs typeface="Calibri"/>
              </a:rPr>
              <a:t>c</a:t>
            </a:r>
            <a:r>
              <a:rPr sz="1235" b="1" spc="-4" dirty="0">
                <a:latin typeface="Calibri"/>
                <a:cs typeface="Calibri"/>
              </a:rPr>
              <a:t>e</a:t>
            </a:r>
            <a:r>
              <a:rPr sz="1235" b="1" spc="-9" dirty="0">
                <a:latin typeface="Calibri"/>
                <a:cs typeface="Calibri"/>
              </a:rPr>
              <a:t> </a:t>
            </a:r>
            <a:r>
              <a:rPr sz="1235" b="1" spc="22" dirty="0">
                <a:latin typeface="Calibri"/>
                <a:cs typeface="Calibri"/>
              </a:rPr>
              <a:t>D</a:t>
            </a:r>
            <a:r>
              <a:rPr sz="1235" b="1" spc="-13" dirty="0">
                <a:latin typeface="Calibri"/>
                <a:cs typeface="Calibri"/>
              </a:rPr>
              <a:t>i</a:t>
            </a:r>
            <a:r>
              <a:rPr sz="1235" b="1" spc="-18" dirty="0">
                <a:latin typeface="Calibri"/>
                <a:cs typeface="Calibri"/>
              </a:rPr>
              <a:t>v</a:t>
            </a:r>
            <a:r>
              <a:rPr sz="1235" b="1" spc="4" dirty="0">
                <a:latin typeface="Calibri"/>
                <a:cs typeface="Calibri"/>
              </a:rPr>
              <a:t>i</a:t>
            </a:r>
            <a:r>
              <a:rPr sz="1235" b="1" spc="-9" dirty="0">
                <a:latin typeface="Calibri"/>
                <a:cs typeface="Calibri"/>
              </a:rPr>
              <a:t>s</a:t>
            </a:r>
            <a:r>
              <a:rPr sz="1235" b="1" spc="-13" dirty="0">
                <a:latin typeface="Calibri"/>
                <a:cs typeface="Calibri"/>
              </a:rPr>
              <a:t>i</a:t>
            </a:r>
            <a:r>
              <a:rPr sz="1235" b="1" spc="4" dirty="0">
                <a:latin typeface="Calibri"/>
                <a:cs typeface="Calibri"/>
              </a:rPr>
              <a:t>o</a:t>
            </a:r>
            <a:r>
              <a:rPr sz="1235" b="1" spc="-4" dirty="0">
                <a:latin typeface="Calibri"/>
                <a:cs typeface="Calibri"/>
              </a:rPr>
              <a:t>n</a:t>
            </a:r>
            <a:endParaRPr sz="1235" dirty="0">
              <a:latin typeface="Calibri"/>
              <a:cs typeface="Calibri"/>
            </a:endParaRPr>
          </a:p>
        </p:txBody>
      </p:sp>
      <p:sp>
        <p:nvSpPr>
          <p:cNvPr id="3" name="object 3"/>
          <p:cNvSpPr/>
          <p:nvPr/>
        </p:nvSpPr>
        <p:spPr>
          <a:xfrm>
            <a:off x="4536097" y="1548448"/>
            <a:ext cx="82363" cy="328332"/>
          </a:xfrm>
          <a:custGeom>
            <a:avLst/>
            <a:gdLst/>
            <a:ahLst/>
            <a:cxnLst/>
            <a:rect l="l" t="t" r="r" b="b"/>
            <a:pathLst>
              <a:path w="93345" h="372110">
                <a:moveTo>
                  <a:pt x="0" y="0"/>
                </a:moveTo>
                <a:lnTo>
                  <a:pt x="0" y="372052"/>
                </a:lnTo>
                <a:lnTo>
                  <a:pt x="92970" y="372052"/>
                </a:lnTo>
              </a:path>
            </a:pathLst>
          </a:custGeom>
          <a:ln w="12700">
            <a:solidFill>
              <a:srgbClr val="344153"/>
            </a:solidFill>
          </a:ln>
        </p:spPr>
        <p:txBody>
          <a:bodyPr wrap="square" lIns="0" tIns="0" rIns="0" bIns="0" rtlCol="0"/>
          <a:lstStyle/>
          <a:p>
            <a:endParaRPr sz="1588" dirty="0"/>
          </a:p>
        </p:txBody>
      </p:sp>
      <p:sp>
        <p:nvSpPr>
          <p:cNvPr id="4" name="object 4"/>
          <p:cNvSpPr/>
          <p:nvPr/>
        </p:nvSpPr>
        <p:spPr>
          <a:xfrm>
            <a:off x="4454067" y="1548448"/>
            <a:ext cx="82363" cy="328332"/>
          </a:xfrm>
          <a:custGeom>
            <a:avLst/>
            <a:gdLst/>
            <a:ahLst/>
            <a:cxnLst/>
            <a:rect l="l" t="t" r="r" b="b"/>
            <a:pathLst>
              <a:path w="93345" h="372110">
                <a:moveTo>
                  <a:pt x="92970" y="0"/>
                </a:moveTo>
                <a:lnTo>
                  <a:pt x="92970" y="372052"/>
                </a:lnTo>
                <a:lnTo>
                  <a:pt x="0" y="372052"/>
                </a:lnTo>
              </a:path>
            </a:pathLst>
          </a:custGeom>
          <a:ln w="12700">
            <a:solidFill>
              <a:srgbClr val="344153"/>
            </a:solidFill>
          </a:ln>
        </p:spPr>
        <p:txBody>
          <a:bodyPr wrap="square" lIns="0" tIns="0" rIns="0" bIns="0" rtlCol="0"/>
          <a:lstStyle/>
          <a:p>
            <a:endParaRPr sz="1588" dirty="0"/>
          </a:p>
        </p:txBody>
      </p:sp>
      <p:sp>
        <p:nvSpPr>
          <p:cNvPr id="5" name="object 5"/>
          <p:cNvSpPr/>
          <p:nvPr/>
        </p:nvSpPr>
        <p:spPr>
          <a:xfrm>
            <a:off x="6938337" y="2627934"/>
            <a:ext cx="88526" cy="1864099"/>
          </a:xfrm>
          <a:custGeom>
            <a:avLst/>
            <a:gdLst/>
            <a:ahLst/>
            <a:cxnLst/>
            <a:rect l="l" t="t" r="r" b="b"/>
            <a:pathLst>
              <a:path w="100329" h="2112645">
                <a:moveTo>
                  <a:pt x="0" y="0"/>
                </a:moveTo>
                <a:lnTo>
                  <a:pt x="0" y="2112612"/>
                </a:lnTo>
                <a:lnTo>
                  <a:pt x="100167" y="2112612"/>
                </a:lnTo>
              </a:path>
            </a:pathLst>
          </a:custGeom>
          <a:ln w="12700">
            <a:solidFill>
              <a:srgbClr val="3D4B5F"/>
            </a:solidFill>
          </a:ln>
        </p:spPr>
        <p:txBody>
          <a:bodyPr wrap="square" lIns="0" tIns="0" rIns="0" bIns="0" rtlCol="0"/>
          <a:lstStyle/>
          <a:p>
            <a:endParaRPr sz="1588" dirty="0"/>
          </a:p>
        </p:txBody>
      </p:sp>
      <p:sp>
        <p:nvSpPr>
          <p:cNvPr id="6" name="object 6"/>
          <p:cNvSpPr/>
          <p:nvPr/>
        </p:nvSpPr>
        <p:spPr>
          <a:xfrm>
            <a:off x="6938337" y="2627934"/>
            <a:ext cx="88526" cy="1351429"/>
          </a:xfrm>
          <a:custGeom>
            <a:avLst/>
            <a:gdLst/>
            <a:ahLst/>
            <a:cxnLst/>
            <a:rect l="l" t="t" r="r" b="b"/>
            <a:pathLst>
              <a:path w="100329" h="1531620">
                <a:moveTo>
                  <a:pt x="0" y="0"/>
                </a:moveTo>
                <a:lnTo>
                  <a:pt x="0" y="1531246"/>
                </a:lnTo>
                <a:lnTo>
                  <a:pt x="100167" y="1531246"/>
                </a:lnTo>
              </a:path>
            </a:pathLst>
          </a:custGeom>
          <a:ln w="12700">
            <a:solidFill>
              <a:srgbClr val="3D4B5F"/>
            </a:solidFill>
          </a:ln>
        </p:spPr>
        <p:txBody>
          <a:bodyPr wrap="square" lIns="0" tIns="0" rIns="0" bIns="0" rtlCol="0"/>
          <a:lstStyle/>
          <a:p>
            <a:endParaRPr sz="1588" dirty="0"/>
          </a:p>
        </p:txBody>
      </p:sp>
      <p:sp>
        <p:nvSpPr>
          <p:cNvPr id="7" name="object 7"/>
          <p:cNvSpPr/>
          <p:nvPr/>
        </p:nvSpPr>
        <p:spPr>
          <a:xfrm>
            <a:off x="6938337" y="2627934"/>
            <a:ext cx="88526" cy="838200"/>
          </a:xfrm>
          <a:custGeom>
            <a:avLst/>
            <a:gdLst/>
            <a:ahLst/>
            <a:cxnLst/>
            <a:rect l="l" t="t" r="r" b="b"/>
            <a:pathLst>
              <a:path w="100329" h="949960">
                <a:moveTo>
                  <a:pt x="0" y="0"/>
                </a:moveTo>
                <a:lnTo>
                  <a:pt x="0" y="949881"/>
                </a:lnTo>
                <a:lnTo>
                  <a:pt x="100167" y="949881"/>
                </a:lnTo>
              </a:path>
            </a:pathLst>
          </a:custGeom>
          <a:ln w="12700">
            <a:solidFill>
              <a:srgbClr val="3D4B5F"/>
            </a:solidFill>
          </a:ln>
        </p:spPr>
        <p:txBody>
          <a:bodyPr wrap="square" lIns="0" tIns="0" rIns="0" bIns="0" rtlCol="0"/>
          <a:lstStyle/>
          <a:p>
            <a:endParaRPr sz="1588" dirty="0"/>
          </a:p>
        </p:txBody>
      </p:sp>
      <p:sp>
        <p:nvSpPr>
          <p:cNvPr id="8" name="object 8"/>
          <p:cNvSpPr/>
          <p:nvPr/>
        </p:nvSpPr>
        <p:spPr>
          <a:xfrm>
            <a:off x="6938337" y="2627934"/>
            <a:ext cx="88526" cy="325531"/>
          </a:xfrm>
          <a:custGeom>
            <a:avLst/>
            <a:gdLst/>
            <a:ahLst/>
            <a:cxnLst/>
            <a:rect l="l" t="t" r="r" b="b"/>
            <a:pathLst>
              <a:path w="100329" h="368935">
                <a:moveTo>
                  <a:pt x="0" y="0"/>
                </a:moveTo>
                <a:lnTo>
                  <a:pt x="0" y="368516"/>
                </a:lnTo>
                <a:lnTo>
                  <a:pt x="100167" y="368516"/>
                </a:lnTo>
              </a:path>
            </a:pathLst>
          </a:custGeom>
          <a:ln w="12700">
            <a:solidFill>
              <a:srgbClr val="3D4B5F"/>
            </a:solidFill>
          </a:ln>
        </p:spPr>
        <p:txBody>
          <a:bodyPr wrap="square" lIns="0" tIns="0" rIns="0" bIns="0" rtlCol="0"/>
          <a:lstStyle/>
          <a:p>
            <a:endParaRPr sz="1588" dirty="0"/>
          </a:p>
        </p:txBody>
      </p:sp>
      <p:sp>
        <p:nvSpPr>
          <p:cNvPr id="9" name="object 9"/>
          <p:cNvSpPr/>
          <p:nvPr/>
        </p:nvSpPr>
        <p:spPr>
          <a:xfrm>
            <a:off x="4536096" y="1548448"/>
            <a:ext cx="2696135" cy="704290"/>
          </a:xfrm>
          <a:custGeom>
            <a:avLst/>
            <a:gdLst/>
            <a:ahLst/>
            <a:cxnLst/>
            <a:rect l="l" t="t" r="r" b="b"/>
            <a:pathLst>
              <a:path w="3055620" h="798194">
                <a:moveTo>
                  <a:pt x="0" y="0"/>
                </a:moveTo>
                <a:lnTo>
                  <a:pt x="0" y="719935"/>
                </a:lnTo>
                <a:lnTo>
                  <a:pt x="3055487" y="719935"/>
                </a:lnTo>
                <a:lnTo>
                  <a:pt x="3055487" y="797768"/>
                </a:lnTo>
              </a:path>
            </a:pathLst>
          </a:custGeom>
          <a:ln w="12700">
            <a:solidFill>
              <a:srgbClr val="344153"/>
            </a:solidFill>
          </a:ln>
        </p:spPr>
        <p:txBody>
          <a:bodyPr wrap="square" lIns="0" tIns="0" rIns="0" bIns="0" rtlCol="0"/>
          <a:lstStyle/>
          <a:p>
            <a:endParaRPr sz="1588" dirty="0"/>
          </a:p>
        </p:txBody>
      </p:sp>
      <p:sp>
        <p:nvSpPr>
          <p:cNvPr id="10" name="object 10"/>
          <p:cNvSpPr/>
          <p:nvPr/>
        </p:nvSpPr>
        <p:spPr>
          <a:xfrm>
            <a:off x="5870580" y="4175092"/>
            <a:ext cx="110378" cy="1351429"/>
          </a:xfrm>
          <a:custGeom>
            <a:avLst/>
            <a:gdLst/>
            <a:ahLst/>
            <a:cxnLst/>
            <a:rect l="l" t="t" r="r" b="b"/>
            <a:pathLst>
              <a:path w="125095" h="1531620">
                <a:moveTo>
                  <a:pt x="0" y="0"/>
                </a:moveTo>
                <a:lnTo>
                  <a:pt x="0" y="1531246"/>
                </a:lnTo>
                <a:lnTo>
                  <a:pt x="124815" y="1531246"/>
                </a:lnTo>
              </a:path>
            </a:pathLst>
          </a:custGeom>
          <a:ln w="12700">
            <a:solidFill>
              <a:srgbClr val="3D4B5F"/>
            </a:solidFill>
          </a:ln>
        </p:spPr>
        <p:txBody>
          <a:bodyPr wrap="square" lIns="0" tIns="0" rIns="0" bIns="0" rtlCol="0"/>
          <a:lstStyle/>
          <a:p>
            <a:endParaRPr sz="1588" dirty="0"/>
          </a:p>
        </p:txBody>
      </p:sp>
      <p:sp>
        <p:nvSpPr>
          <p:cNvPr id="11" name="object 11"/>
          <p:cNvSpPr/>
          <p:nvPr/>
        </p:nvSpPr>
        <p:spPr>
          <a:xfrm>
            <a:off x="5870580" y="4175092"/>
            <a:ext cx="110378" cy="838200"/>
          </a:xfrm>
          <a:custGeom>
            <a:avLst/>
            <a:gdLst/>
            <a:ahLst/>
            <a:cxnLst/>
            <a:rect l="l" t="t" r="r" b="b"/>
            <a:pathLst>
              <a:path w="125095" h="949960">
                <a:moveTo>
                  <a:pt x="0" y="0"/>
                </a:moveTo>
                <a:lnTo>
                  <a:pt x="0" y="949881"/>
                </a:lnTo>
                <a:lnTo>
                  <a:pt x="124815" y="949881"/>
                </a:lnTo>
              </a:path>
            </a:pathLst>
          </a:custGeom>
          <a:ln w="12700">
            <a:solidFill>
              <a:srgbClr val="3D4B5F"/>
            </a:solidFill>
          </a:ln>
        </p:spPr>
        <p:txBody>
          <a:bodyPr wrap="square" lIns="0" tIns="0" rIns="0" bIns="0" rtlCol="0"/>
          <a:lstStyle/>
          <a:p>
            <a:endParaRPr sz="1588" dirty="0"/>
          </a:p>
        </p:txBody>
      </p:sp>
      <p:sp>
        <p:nvSpPr>
          <p:cNvPr id="12" name="object 12"/>
          <p:cNvSpPr/>
          <p:nvPr/>
        </p:nvSpPr>
        <p:spPr>
          <a:xfrm>
            <a:off x="5870580" y="4175092"/>
            <a:ext cx="110378" cy="325531"/>
          </a:xfrm>
          <a:custGeom>
            <a:avLst/>
            <a:gdLst/>
            <a:ahLst/>
            <a:cxnLst/>
            <a:rect l="l" t="t" r="r" b="b"/>
            <a:pathLst>
              <a:path w="125095"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13" name="object 13"/>
          <p:cNvSpPr/>
          <p:nvPr/>
        </p:nvSpPr>
        <p:spPr>
          <a:xfrm>
            <a:off x="5687037" y="2636244"/>
            <a:ext cx="110378" cy="1351429"/>
          </a:xfrm>
          <a:custGeom>
            <a:avLst/>
            <a:gdLst/>
            <a:ahLst/>
            <a:cxnLst/>
            <a:rect l="l" t="t" r="r" b="b"/>
            <a:pathLst>
              <a:path w="125095" h="1531620">
                <a:moveTo>
                  <a:pt x="0" y="0"/>
                </a:moveTo>
                <a:lnTo>
                  <a:pt x="0" y="1531246"/>
                </a:lnTo>
                <a:lnTo>
                  <a:pt x="124815" y="1531246"/>
                </a:lnTo>
              </a:path>
            </a:pathLst>
          </a:custGeom>
          <a:ln w="12700">
            <a:solidFill>
              <a:srgbClr val="3D4B5F"/>
            </a:solidFill>
          </a:ln>
        </p:spPr>
        <p:txBody>
          <a:bodyPr wrap="square" lIns="0" tIns="0" rIns="0" bIns="0" rtlCol="0"/>
          <a:lstStyle/>
          <a:p>
            <a:endParaRPr sz="1588" dirty="0"/>
          </a:p>
        </p:txBody>
      </p:sp>
      <p:sp>
        <p:nvSpPr>
          <p:cNvPr id="14" name="object 14"/>
          <p:cNvSpPr/>
          <p:nvPr/>
        </p:nvSpPr>
        <p:spPr>
          <a:xfrm>
            <a:off x="5687037" y="2636244"/>
            <a:ext cx="110378" cy="838200"/>
          </a:xfrm>
          <a:custGeom>
            <a:avLst/>
            <a:gdLst/>
            <a:ahLst/>
            <a:cxnLst/>
            <a:rect l="l" t="t" r="r" b="b"/>
            <a:pathLst>
              <a:path w="125095" h="949960">
                <a:moveTo>
                  <a:pt x="0" y="0"/>
                </a:moveTo>
                <a:lnTo>
                  <a:pt x="0" y="949881"/>
                </a:lnTo>
                <a:lnTo>
                  <a:pt x="124815" y="949881"/>
                </a:lnTo>
              </a:path>
            </a:pathLst>
          </a:custGeom>
          <a:ln w="12700">
            <a:solidFill>
              <a:srgbClr val="3D4B5F"/>
            </a:solidFill>
          </a:ln>
        </p:spPr>
        <p:txBody>
          <a:bodyPr wrap="square" lIns="0" tIns="0" rIns="0" bIns="0" rtlCol="0"/>
          <a:lstStyle/>
          <a:p>
            <a:endParaRPr sz="1588" dirty="0"/>
          </a:p>
        </p:txBody>
      </p:sp>
      <p:sp>
        <p:nvSpPr>
          <p:cNvPr id="15" name="object 15"/>
          <p:cNvSpPr/>
          <p:nvPr/>
        </p:nvSpPr>
        <p:spPr>
          <a:xfrm>
            <a:off x="5687037" y="2636244"/>
            <a:ext cx="110378" cy="325531"/>
          </a:xfrm>
          <a:custGeom>
            <a:avLst/>
            <a:gdLst/>
            <a:ahLst/>
            <a:cxnLst/>
            <a:rect l="l" t="t" r="r" b="b"/>
            <a:pathLst>
              <a:path w="125095"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16" name="object 16"/>
          <p:cNvSpPr/>
          <p:nvPr/>
        </p:nvSpPr>
        <p:spPr>
          <a:xfrm>
            <a:off x="4536096" y="1548447"/>
            <a:ext cx="1444998" cy="712694"/>
          </a:xfrm>
          <a:custGeom>
            <a:avLst/>
            <a:gdLst/>
            <a:ahLst/>
            <a:cxnLst/>
            <a:rect l="l" t="t" r="r" b="b"/>
            <a:pathLst>
              <a:path w="1637665" h="807719">
                <a:moveTo>
                  <a:pt x="0" y="0"/>
                </a:moveTo>
                <a:lnTo>
                  <a:pt x="0" y="729352"/>
                </a:lnTo>
                <a:lnTo>
                  <a:pt x="1637290" y="729352"/>
                </a:lnTo>
                <a:lnTo>
                  <a:pt x="1637290" y="807186"/>
                </a:lnTo>
              </a:path>
            </a:pathLst>
          </a:custGeom>
          <a:ln w="12700">
            <a:solidFill>
              <a:srgbClr val="344153"/>
            </a:solidFill>
          </a:ln>
        </p:spPr>
        <p:txBody>
          <a:bodyPr wrap="square" lIns="0" tIns="0" rIns="0" bIns="0" rtlCol="0"/>
          <a:lstStyle/>
          <a:p>
            <a:endParaRPr sz="1588" dirty="0"/>
          </a:p>
        </p:txBody>
      </p:sp>
      <p:sp>
        <p:nvSpPr>
          <p:cNvPr id="17" name="object 17"/>
          <p:cNvSpPr/>
          <p:nvPr/>
        </p:nvSpPr>
        <p:spPr>
          <a:xfrm>
            <a:off x="4441079" y="2627931"/>
            <a:ext cx="81243" cy="2377328"/>
          </a:xfrm>
          <a:custGeom>
            <a:avLst/>
            <a:gdLst/>
            <a:ahLst/>
            <a:cxnLst/>
            <a:rect l="l" t="t" r="r" b="b"/>
            <a:pathLst>
              <a:path w="92075" h="2694304">
                <a:moveTo>
                  <a:pt x="0" y="0"/>
                </a:moveTo>
                <a:lnTo>
                  <a:pt x="0" y="2693981"/>
                </a:lnTo>
                <a:lnTo>
                  <a:pt x="91954" y="2693981"/>
                </a:lnTo>
              </a:path>
            </a:pathLst>
          </a:custGeom>
          <a:ln w="12700">
            <a:solidFill>
              <a:srgbClr val="3D4B5F"/>
            </a:solidFill>
          </a:ln>
        </p:spPr>
        <p:txBody>
          <a:bodyPr wrap="square" lIns="0" tIns="0" rIns="0" bIns="0" rtlCol="0"/>
          <a:lstStyle/>
          <a:p>
            <a:endParaRPr sz="1588" dirty="0"/>
          </a:p>
        </p:txBody>
      </p:sp>
      <p:sp>
        <p:nvSpPr>
          <p:cNvPr id="18" name="object 18"/>
          <p:cNvSpPr/>
          <p:nvPr/>
        </p:nvSpPr>
        <p:spPr>
          <a:xfrm>
            <a:off x="4441078" y="2627930"/>
            <a:ext cx="100292" cy="1924050"/>
          </a:xfrm>
          <a:custGeom>
            <a:avLst/>
            <a:gdLst/>
            <a:ahLst/>
            <a:cxnLst/>
            <a:rect l="l" t="t" r="r" b="b"/>
            <a:pathLst>
              <a:path w="113664" h="2180590">
                <a:moveTo>
                  <a:pt x="0" y="0"/>
                </a:moveTo>
                <a:lnTo>
                  <a:pt x="0" y="2180045"/>
                </a:lnTo>
                <a:lnTo>
                  <a:pt x="113503" y="2180045"/>
                </a:lnTo>
              </a:path>
            </a:pathLst>
          </a:custGeom>
          <a:ln w="12700">
            <a:solidFill>
              <a:srgbClr val="3D4B5F"/>
            </a:solidFill>
          </a:ln>
        </p:spPr>
        <p:txBody>
          <a:bodyPr wrap="square" lIns="0" tIns="0" rIns="0" bIns="0" rtlCol="0"/>
          <a:lstStyle/>
          <a:p>
            <a:endParaRPr sz="1588" dirty="0"/>
          </a:p>
        </p:txBody>
      </p:sp>
      <p:sp>
        <p:nvSpPr>
          <p:cNvPr id="19" name="object 19"/>
          <p:cNvSpPr/>
          <p:nvPr/>
        </p:nvSpPr>
        <p:spPr>
          <a:xfrm>
            <a:off x="4595630" y="3140881"/>
            <a:ext cx="110378" cy="838200"/>
          </a:xfrm>
          <a:custGeom>
            <a:avLst/>
            <a:gdLst/>
            <a:ahLst/>
            <a:cxnLst/>
            <a:rect l="l" t="t" r="r" b="b"/>
            <a:pathLst>
              <a:path w="125095" h="949960">
                <a:moveTo>
                  <a:pt x="0" y="0"/>
                </a:moveTo>
                <a:lnTo>
                  <a:pt x="0" y="949885"/>
                </a:lnTo>
                <a:lnTo>
                  <a:pt x="124815" y="949885"/>
                </a:lnTo>
              </a:path>
            </a:pathLst>
          </a:custGeom>
          <a:ln w="12700">
            <a:solidFill>
              <a:srgbClr val="3D4B5F"/>
            </a:solidFill>
          </a:ln>
        </p:spPr>
        <p:txBody>
          <a:bodyPr wrap="square" lIns="0" tIns="0" rIns="0" bIns="0" rtlCol="0"/>
          <a:lstStyle/>
          <a:p>
            <a:endParaRPr sz="1588" dirty="0"/>
          </a:p>
        </p:txBody>
      </p:sp>
      <p:sp>
        <p:nvSpPr>
          <p:cNvPr id="20" name="object 20"/>
          <p:cNvSpPr/>
          <p:nvPr/>
        </p:nvSpPr>
        <p:spPr>
          <a:xfrm>
            <a:off x="4595630" y="3140881"/>
            <a:ext cx="110378" cy="325531"/>
          </a:xfrm>
          <a:custGeom>
            <a:avLst/>
            <a:gdLst/>
            <a:ahLst/>
            <a:cxnLst/>
            <a:rect l="l" t="t" r="r" b="b"/>
            <a:pathLst>
              <a:path w="125095" h="368935">
                <a:moveTo>
                  <a:pt x="0" y="0"/>
                </a:moveTo>
                <a:lnTo>
                  <a:pt x="0" y="368518"/>
                </a:lnTo>
                <a:lnTo>
                  <a:pt x="124815" y="368518"/>
                </a:lnTo>
              </a:path>
            </a:pathLst>
          </a:custGeom>
          <a:ln w="12700">
            <a:solidFill>
              <a:srgbClr val="3D4B5F"/>
            </a:solidFill>
          </a:ln>
        </p:spPr>
        <p:txBody>
          <a:bodyPr wrap="square" lIns="0" tIns="0" rIns="0" bIns="0" rtlCol="0"/>
          <a:lstStyle/>
          <a:p>
            <a:endParaRPr sz="1588" dirty="0"/>
          </a:p>
        </p:txBody>
      </p:sp>
      <p:sp>
        <p:nvSpPr>
          <p:cNvPr id="21" name="object 21"/>
          <p:cNvSpPr/>
          <p:nvPr/>
        </p:nvSpPr>
        <p:spPr>
          <a:xfrm>
            <a:off x="4441079" y="2627931"/>
            <a:ext cx="81243" cy="325531"/>
          </a:xfrm>
          <a:custGeom>
            <a:avLst/>
            <a:gdLst/>
            <a:ahLst/>
            <a:cxnLst/>
            <a:rect l="l" t="t" r="r" b="b"/>
            <a:pathLst>
              <a:path w="92075" h="368935">
                <a:moveTo>
                  <a:pt x="0" y="0"/>
                </a:moveTo>
                <a:lnTo>
                  <a:pt x="0" y="368516"/>
                </a:lnTo>
                <a:lnTo>
                  <a:pt x="91954" y="368516"/>
                </a:lnTo>
              </a:path>
            </a:pathLst>
          </a:custGeom>
          <a:ln w="12700">
            <a:solidFill>
              <a:srgbClr val="3D4B5F"/>
            </a:solidFill>
          </a:ln>
        </p:spPr>
        <p:txBody>
          <a:bodyPr wrap="square" lIns="0" tIns="0" rIns="0" bIns="0" rtlCol="0"/>
          <a:lstStyle/>
          <a:p>
            <a:endParaRPr sz="1588" dirty="0"/>
          </a:p>
        </p:txBody>
      </p:sp>
      <p:sp>
        <p:nvSpPr>
          <p:cNvPr id="22" name="object 22"/>
          <p:cNvSpPr/>
          <p:nvPr/>
        </p:nvSpPr>
        <p:spPr>
          <a:xfrm>
            <a:off x="4536097" y="1548448"/>
            <a:ext cx="198904" cy="704290"/>
          </a:xfrm>
          <a:custGeom>
            <a:avLst/>
            <a:gdLst/>
            <a:ahLst/>
            <a:cxnLst/>
            <a:rect l="l" t="t" r="r" b="b"/>
            <a:pathLst>
              <a:path w="225425" h="798194">
                <a:moveTo>
                  <a:pt x="0" y="0"/>
                </a:moveTo>
                <a:lnTo>
                  <a:pt x="0" y="719931"/>
                </a:lnTo>
                <a:lnTo>
                  <a:pt x="225149" y="719931"/>
                </a:lnTo>
                <a:lnTo>
                  <a:pt x="225149" y="797764"/>
                </a:lnTo>
              </a:path>
            </a:pathLst>
          </a:custGeom>
          <a:ln w="12700">
            <a:solidFill>
              <a:srgbClr val="344153"/>
            </a:solidFill>
          </a:ln>
        </p:spPr>
        <p:txBody>
          <a:bodyPr wrap="square" lIns="0" tIns="0" rIns="0" bIns="0" rtlCol="0"/>
          <a:lstStyle/>
          <a:p>
            <a:endParaRPr sz="1588" dirty="0"/>
          </a:p>
        </p:txBody>
      </p:sp>
      <p:sp>
        <p:nvSpPr>
          <p:cNvPr id="23" name="object 23"/>
          <p:cNvSpPr/>
          <p:nvPr/>
        </p:nvSpPr>
        <p:spPr>
          <a:xfrm>
            <a:off x="3095582" y="2634007"/>
            <a:ext cx="110378" cy="3403226"/>
          </a:xfrm>
          <a:custGeom>
            <a:avLst/>
            <a:gdLst/>
            <a:ahLst/>
            <a:cxnLst/>
            <a:rect l="l" t="t" r="r" b="b"/>
            <a:pathLst>
              <a:path w="125095" h="3856990">
                <a:moveTo>
                  <a:pt x="0" y="0"/>
                </a:moveTo>
                <a:lnTo>
                  <a:pt x="0" y="3856707"/>
                </a:lnTo>
                <a:lnTo>
                  <a:pt x="124815" y="3856707"/>
                </a:lnTo>
              </a:path>
            </a:pathLst>
          </a:custGeom>
          <a:ln w="12700">
            <a:solidFill>
              <a:srgbClr val="3D4B5F"/>
            </a:solidFill>
          </a:ln>
        </p:spPr>
        <p:txBody>
          <a:bodyPr wrap="square" lIns="0" tIns="0" rIns="0" bIns="0" rtlCol="0"/>
          <a:lstStyle/>
          <a:p>
            <a:endParaRPr sz="1588" dirty="0"/>
          </a:p>
        </p:txBody>
      </p:sp>
      <p:sp>
        <p:nvSpPr>
          <p:cNvPr id="24" name="object 24"/>
          <p:cNvSpPr/>
          <p:nvPr/>
        </p:nvSpPr>
        <p:spPr>
          <a:xfrm>
            <a:off x="3095582" y="2634008"/>
            <a:ext cx="110378" cy="2889996"/>
          </a:xfrm>
          <a:custGeom>
            <a:avLst/>
            <a:gdLst/>
            <a:ahLst/>
            <a:cxnLst/>
            <a:rect l="l" t="t" r="r" b="b"/>
            <a:pathLst>
              <a:path w="125095" h="3275329">
                <a:moveTo>
                  <a:pt x="0" y="0"/>
                </a:moveTo>
                <a:lnTo>
                  <a:pt x="0" y="3275342"/>
                </a:lnTo>
                <a:lnTo>
                  <a:pt x="124815" y="3275342"/>
                </a:lnTo>
              </a:path>
            </a:pathLst>
          </a:custGeom>
          <a:ln w="12700">
            <a:solidFill>
              <a:srgbClr val="3D4B5F"/>
            </a:solidFill>
          </a:ln>
        </p:spPr>
        <p:txBody>
          <a:bodyPr wrap="square" lIns="0" tIns="0" rIns="0" bIns="0" rtlCol="0"/>
          <a:lstStyle/>
          <a:p>
            <a:endParaRPr sz="1588" dirty="0"/>
          </a:p>
        </p:txBody>
      </p:sp>
      <p:sp>
        <p:nvSpPr>
          <p:cNvPr id="25" name="object 25"/>
          <p:cNvSpPr/>
          <p:nvPr/>
        </p:nvSpPr>
        <p:spPr>
          <a:xfrm>
            <a:off x="3279127" y="4685805"/>
            <a:ext cx="110378" cy="325531"/>
          </a:xfrm>
          <a:custGeom>
            <a:avLst/>
            <a:gdLst/>
            <a:ahLst/>
            <a:cxnLst/>
            <a:rect l="l" t="t" r="r" b="b"/>
            <a:pathLst>
              <a:path w="125095"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26" name="object 26"/>
          <p:cNvSpPr/>
          <p:nvPr/>
        </p:nvSpPr>
        <p:spPr>
          <a:xfrm>
            <a:off x="3095582" y="2634007"/>
            <a:ext cx="110378" cy="1864099"/>
          </a:xfrm>
          <a:custGeom>
            <a:avLst/>
            <a:gdLst/>
            <a:ahLst/>
            <a:cxnLst/>
            <a:rect l="l" t="t" r="r" b="b"/>
            <a:pathLst>
              <a:path w="125095" h="2112645">
                <a:moveTo>
                  <a:pt x="0" y="0"/>
                </a:moveTo>
                <a:lnTo>
                  <a:pt x="0" y="2112612"/>
                </a:lnTo>
                <a:lnTo>
                  <a:pt x="124815" y="2112612"/>
                </a:lnTo>
              </a:path>
            </a:pathLst>
          </a:custGeom>
          <a:ln w="12700">
            <a:solidFill>
              <a:srgbClr val="3D4B5F"/>
            </a:solidFill>
          </a:ln>
        </p:spPr>
        <p:txBody>
          <a:bodyPr wrap="square" lIns="0" tIns="0" rIns="0" bIns="0" rtlCol="0"/>
          <a:lstStyle/>
          <a:p>
            <a:endParaRPr sz="1588" dirty="0"/>
          </a:p>
        </p:txBody>
      </p:sp>
      <p:sp>
        <p:nvSpPr>
          <p:cNvPr id="27" name="object 27"/>
          <p:cNvSpPr/>
          <p:nvPr/>
        </p:nvSpPr>
        <p:spPr>
          <a:xfrm>
            <a:off x="3095582" y="2634007"/>
            <a:ext cx="110378" cy="1351429"/>
          </a:xfrm>
          <a:custGeom>
            <a:avLst/>
            <a:gdLst/>
            <a:ahLst/>
            <a:cxnLst/>
            <a:rect l="l" t="t" r="r" b="b"/>
            <a:pathLst>
              <a:path w="125095" h="1531620">
                <a:moveTo>
                  <a:pt x="0" y="0"/>
                </a:moveTo>
                <a:lnTo>
                  <a:pt x="0" y="1531246"/>
                </a:lnTo>
                <a:lnTo>
                  <a:pt x="124815" y="1531246"/>
                </a:lnTo>
              </a:path>
            </a:pathLst>
          </a:custGeom>
          <a:ln w="12700">
            <a:solidFill>
              <a:srgbClr val="3D4B5F"/>
            </a:solidFill>
          </a:ln>
        </p:spPr>
        <p:txBody>
          <a:bodyPr wrap="square" lIns="0" tIns="0" rIns="0" bIns="0" rtlCol="0"/>
          <a:lstStyle/>
          <a:p>
            <a:endParaRPr sz="1588" dirty="0"/>
          </a:p>
        </p:txBody>
      </p:sp>
      <p:sp>
        <p:nvSpPr>
          <p:cNvPr id="28" name="object 28"/>
          <p:cNvSpPr/>
          <p:nvPr/>
        </p:nvSpPr>
        <p:spPr>
          <a:xfrm>
            <a:off x="3279127" y="3146957"/>
            <a:ext cx="110378" cy="325531"/>
          </a:xfrm>
          <a:custGeom>
            <a:avLst/>
            <a:gdLst/>
            <a:ahLst/>
            <a:cxnLst/>
            <a:rect l="l" t="t" r="r" b="b"/>
            <a:pathLst>
              <a:path w="125095"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29" name="object 29"/>
          <p:cNvSpPr/>
          <p:nvPr/>
        </p:nvSpPr>
        <p:spPr>
          <a:xfrm>
            <a:off x="3095582" y="2634007"/>
            <a:ext cx="110378" cy="325531"/>
          </a:xfrm>
          <a:custGeom>
            <a:avLst/>
            <a:gdLst/>
            <a:ahLst/>
            <a:cxnLst/>
            <a:rect l="l" t="t" r="r" b="b"/>
            <a:pathLst>
              <a:path w="125095"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30" name="object 30"/>
          <p:cNvSpPr/>
          <p:nvPr/>
        </p:nvSpPr>
        <p:spPr>
          <a:xfrm>
            <a:off x="3389254" y="1548447"/>
            <a:ext cx="1146922" cy="710453"/>
          </a:xfrm>
          <a:custGeom>
            <a:avLst/>
            <a:gdLst/>
            <a:ahLst/>
            <a:cxnLst/>
            <a:rect l="l" t="t" r="r" b="b"/>
            <a:pathLst>
              <a:path w="1299845" h="805180">
                <a:moveTo>
                  <a:pt x="1299805" y="0"/>
                </a:moveTo>
                <a:lnTo>
                  <a:pt x="1299805" y="726817"/>
                </a:lnTo>
                <a:lnTo>
                  <a:pt x="0" y="726817"/>
                </a:lnTo>
                <a:lnTo>
                  <a:pt x="0" y="804651"/>
                </a:lnTo>
              </a:path>
            </a:pathLst>
          </a:custGeom>
          <a:ln w="12700">
            <a:solidFill>
              <a:srgbClr val="344153"/>
            </a:solidFill>
          </a:ln>
        </p:spPr>
        <p:txBody>
          <a:bodyPr wrap="square" lIns="0" tIns="0" rIns="0" bIns="0" rtlCol="0"/>
          <a:lstStyle/>
          <a:p>
            <a:endParaRPr sz="1588" dirty="0"/>
          </a:p>
        </p:txBody>
      </p:sp>
      <p:sp>
        <p:nvSpPr>
          <p:cNvPr id="31" name="object 31"/>
          <p:cNvSpPr/>
          <p:nvPr/>
        </p:nvSpPr>
        <p:spPr>
          <a:xfrm>
            <a:off x="1891786" y="2627934"/>
            <a:ext cx="110378" cy="1351429"/>
          </a:xfrm>
          <a:custGeom>
            <a:avLst/>
            <a:gdLst/>
            <a:ahLst/>
            <a:cxnLst/>
            <a:rect l="l" t="t" r="r" b="b"/>
            <a:pathLst>
              <a:path w="125094" h="1531620">
                <a:moveTo>
                  <a:pt x="0" y="0"/>
                </a:moveTo>
                <a:lnTo>
                  <a:pt x="0" y="1531246"/>
                </a:lnTo>
                <a:lnTo>
                  <a:pt x="124815" y="1531246"/>
                </a:lnTo>
              </a:path>
            </a:pathLst>
          </a:custGeom>
          <a:ln w="12700">
            <a:solidFill>
              <a:srgbClr val="3D4B5F"/>
            </a:solidFill>
          </a:ln>
        </p:spPr>
        <p:txBody>
          <a:bodyPr wrap="square" lIns="0" tIns="0" rIns="0" bIns="0" rtlCol="0"/>
          <a:lstStyle/>
          <a:p>
            <a:endParaRPr sz="1588" dirty="0"/>
          </a:p>
        </p:txBody>
      </p:sp>
      <p:sp>
        <p:nvSpPr>
          <p:cNvPr id="32" name="object 32"/>
          <p:cNvSpPr/>
          <p:nvPr/>
        </p:nvSpPr>
        <p:spPr>
          <a:xfrm>
            <a:off x="1891786" y="2627934"/>
            <a:ext cx="110378" cy="838200"/>
          </a:xfrm>
          <a:custGeom>
            <a:avLst/>
            <a:gdLst/>
            <a:ahLst/>
            <a:cxnLst/>
            <a:rect l="l" t="t" r="r" b="b"/>
            <a:pathLst>
              <a:path w="125094" h="949960">
                <a:moveTo>
                  <a:pt x="0" y="0"/>
                </a:moveTo>
                <a:lnTo>
                  <a:pt x="0" y="949881"/>
                </a:lnTo>
                <a:lnTo>
                  <a:pt x="124815" y="949881"/>
                </a:lnTo>
              </a:path>
            </a:pathLst>
          </a:custGeom>
          <a:ln w="12700">
            <a:solidFill>
              <a:srgbClr val="3D4B5F"/>
            </a:solidFill>
          </a:ln>
        </p:spPr>
        <p:txBody>
          <a:bodyPr wrap="square" lIns="0" tIns="0" rIns="0" bIns="0" rtlCol="0"/>
          <a:lstStyle/>
          <a:p>
            <a:endParaRPr sz="1588" dirty="0"/>
          </a:p>
        </p:txBody>
      </p:sp>
      <p:sp>
        <p:nvSpPr>
          <p:cNvPr id="33" name="object 33"/>
          <p:cNvSpPr/>
          <p:nvPr/>
        </p:nvSpPr>
        <p:spPr>
          <a:xfrm>
            <a:off x="1891786" y="2627934"/>
            <a:ext cx="110378" cy="325531"/>
          </a:xfrm>
          <a:custGeom>
            <a:avLst/>
            <a:gdLst/>
            <a:ahLst/>
            <a:cxnLst/>
            <a:rect l="l" t="t" r="r" b="b"/>
            <a:pathLst>
              <a:path w="125094" h="368935">
                <a:moveTo>
                  <a:pt x="0" y="0"/>
                </a:moveTo>
                <a:lnTo>
                  <a:pt x="0" y="368516"/>
                </a:lnTo>
                <a:lnTo>
                  <a:pt x="124815" y="368516"/>
                </a:lnTo>
              </a:path>
            </a:pathLst>
          </a:custGeom>
          <a:ln w="12700">
            <a:solidFill>
              <a:srgbClr val="3D4B5F"/>
            </a:solidFill>
          </a:ln>
        </p:spPr>
        <p:txBody>
          <a:bodyPr wrap="square" lIns="0" tIns="0" rIns="0" bIns="0" rtlCol="0"/>
          <a:lstStyle/>
          <a:p>
            <a:endParaRPr sz="1588" dirty="0"/>
          </a:p>
        </p:txBody>
      </p:sp>
      <p:sp>
        <p:nvSpPr>
          <p:cNvPr id="34" name="object 34"/>
          <p:cNvSpPr/>
          <p:nvPr/>
        </p:nvSpPr>
        <p:spPr>
          <a:xfrm>
            <a:off x="2185457" y="1548448"/>
            <a:ext cx="2350994" cy="704290"/>
          </a:xfrm>
          <a:custGeom>
            <a:avLst/>
            <a:gdLst/>
            <a:ahLst/>
            <a:cxnLst/>
            <a:rect l="l" t="t" r="r" b="b"/>
            <a:pathLst>
              <a:path w="2664460" h="798194">
                <a:moveTo>
                  <a:pt x="2664162" y="0"/>
                </a:moveTo>
                <a:lnTo>
                  <a:pt x="2664162" y="719935"/>
                </a:lnTo>
                <a:lnTo>
                  <a:pt x="0" y="719935"/>
                </a:lnTo>
                <a:lnTo>
                  <a:pt x="0" y="797768"/>
                </a:lnTo>
              </a:path>
            </a:pathLst>
          </a:custGeom>
          <a:ln w="12700">
            <a:solidFill>
              <a:srgbClr val="344153"/>
            </a:solidFill>
          </a:ln>
        </p:spPr>
        <p:txBody>
          <a:bodyPr wrap="square" lIns="0" tIns="0" rIns="0" bIns="0" rtlCol="0"/>
          <a:lstStyle/>
          <a:p>
            <a:endParaRPr sz="1588" dirty="0"/>
          </a:p>
        </p:txBody>
      </p:sp>
      <p:sp>
        <p:nvSpPr>
          <p:cNvPr id="35" name="object 35"/>
          <p:cNvSpPr/>
          <p:nvPr/>
        </p:nvSpPr>
        <p:spPr>
          <a:xfrm>
            <a:off x="4082527" y="1105347"/>
            <a:ext cx="906332" cy="449132"/>
          </a:xfrm>
          <a:prstGeom prst="rect">
            <a:avLst/>
          </a:prstGeom>
          <a:blipFill>
            <a:blip r:embed="rId2" cstate="print"/>
            <a:stretch>
              <a:fillRect/>
            </a:stretch>
          </a:blipFill>
        </p:spPr>
        <p:txBody>
          <a:bodyPr wrap="square" lIns="0" tIns="0" rIns="0" bIns="0" rtlCol="0"/>
          <a:lstStyle/>
          <a:p>
            <a:endParaRPr sz="1588" dirty="0"/>
          </a:p>
        </p:txBody>
      </p:sp>
      <p:sp>
        <p:nvSpPr>
          <p:cNvPr id="36" name="object 36"/>
          <p:cNvSpPr/>
          <p:nvPr/>
        </p:nvSpPr>
        <p:spPr>
          <a:xfrm>
            <a:off x="1812663" y="2245658"/>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37" name="object 37"/>
          <p:cNvSpPr/>
          <p:nvPr/>
        </p:nvSpPr>
        <p:spPr>
          <a:xfrm>
            <a:off x="1995544" y="2759337"/>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38" name="object 38"/>
          <p:cNvSpPr/>
          <p:nvPr/>
        </p:nvSpPr>
        <p:spPr>
          <a:xfrm>
            <a:off x="1995544" y="3270324"/>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39" name="object 39"/>
          <p:cNvSpPr/>
          <p:nvPr/>
        </p:nvSpPr>
        <p:spPr>
          <a:xfrm>
            <a:off x="1995544" y="3784002"/>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40" name="object 40"/>
          <p:cNvSpPr/>
          <p:nvPr/>
        </p:nvSpPr>
        <p:spPr>
          <a:xfrm>
            <a:off x="3014831" y="2251038"/>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41" name="object 41"/>
          <p:cNvSpPr/>
          <p:nvPr/>
        </p:nvSpPr>
        <p:spPr>
          <a:xfrm>
            <a:off x="3197710" y="2764715"/>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42" name="object 42"/>
          <p:cNvSpPr/>
          <p:nvPr/>
        </p:nvSpPr>
        <p:spPr>
          <a:xfrm>
            <a:off x="3383280" y="3278392"/>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43" name="object 43"/>
          <p:cNvSpPr/>
          <p:nvPr/>
        </p:nvSpPr>
        <p:spPr>
          <a:xfrm>
            <a:off x="3197710" y="3789382"/>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44" name="object 44"/>
          <p:cNvSpPr/>
          <p:nvPr/>
        </p:nvSpPr>
        <p:spPr>
          <a:xfrm>
            <a:off x="3197710" y="4303059"/>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45" name="object 45"/>
          <p:cNvSpPr/>
          <p:nvPr/>
        </p:nvSpPr>
        <p:spPr>
          <a:xfrm>
            <a:off x="3383280" y="4816735"/>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46" name="object 46"/>
          <p:cNvSpPr/>
          <p:nvPr/>
        </p:nvSpPr>
        <p:spPr>
          <a:xfrm>
            <a:off x="3197710" y="5330414"/>
            <a:ext cx="747656" cy="387274"/>
          </a:xfrm>
          <a:prstGeom prst="rect">
            <a:avLst/>
          </a:prstGeom>
          <a:blipFill>
            <a:blip r:embed="rId4" cstate="print"/>
            <a:stretch>
              <a:fillRect/>
            </a:stretch>
          </a:blipFill>
        </p:spPr>
        <p:txBody>
          <a:bodyPr wrap="square" lIns="0" tIns="0" rIns="0" bIns="0" rtlCol="0"/>
          <a:lstStyle/>
          <a:p>
            <a:endParaRPr sz="1588" dirty="0"/>
          </a:p>
        </p:txBody>
      </p:sp>
      <p:sp>
        <p:nvSpPr>
          <p:cNvPr id="47" name="object 47"/>
          <p:cNvSpPr/>
          <p:nvPr/>
        </p:nvSpPr>
        <p:spPr>
          <a:xfrm>
            <a:off x="3197710" y="5841401"/>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48" name="object 48"/>
          <p:cNvSpPr txBox="1"/>
          <p:nvPr/>
        </p:nvSpPr>
        <p:spPr>
          <a:xfrm>
            <a:off x="3361440" y="5882317"/>
            <a:ext cx="5254438" cy="571888"/>
          </a:xfrm>
          <a:prstGeom prst="rect">
            <a:avLst/>
          </a:prstGeom>
        </p:spPr>
        <p:txBody>
          <a:bodyPr vert="horz" wrap="square" lIns="0" tIns="0" rIns="0" bIns="0" rtlCol="0">
            <a:spAutoFit/>
          </a:bodyPr>
          <a:lstStyle/>
          <a:p>
            <a:pPr marL="11206" marR="4836156" indent="17930">
              <a:lnSpc>
                <a:spcPts val="679"/>
              </a:lnSpc>
            </a:pPr>
            <a:r>
              <a:rPr sz="618" spc="-4" dirty="0">
                <a:solidFill>
                  <a:srgbClr val="44546A"/>
                </a:solidFill>
                <a:latin typeface="Calibri"/>
                <a:cs typeface="Calibri"/>
              </a:rPr>
              <a:t>Post Award Accounting</a:t>
            </a:r>
            <a:endParaRPr sz="618" dirty="0">
              <a:latin typeface="Calibri"/>
              <a:cs typeface="Calibri"/>
            </a:endParaRPr>
          </a:p>
          <a:p>
            <a:pPr marL="11206">
              <a:spcBef>
                <a:spcPts val="199"/>
              </a:spcBef>
            </a:pPr>
            <a:r>
              <a:rPr sz="618" spc="-4" dirty="0">
                <a:solidFill>
                  <a:srgbClr val="44546A"/>
                </a:solidFill>
                <a:latin typeface="Calibri"/>
                <a:cs typeface="Calibri"/>
              </a:rPr>
              <a:t>Allison Davis</a:t>
            </a:r>
            <a:endParaRPr sz="618" dirty="0">
              <a:latin typeface="Calibri"/>
              <a:cs typeface="Calibri"/>
            </a:endParaRPr>
          </a:p>
          <a:p>
            <a:pPr>
              <a:spcBef>
                <a:spcPts val="47"/>
              </a:spcBef>
            </a:pPr>
            <a:endParaRPr sz="794" dirty="0">
              <a:latin typeface="Times New Roman"/>
              <a:cs typeface="Times New Roman"/>
            </a:endParaRPr>
          </a:p>
          <a:p>
            <a:pPr marR="4483" algn="r"/>
            <a:r>
              <a:rPr sz="971" spc="-9" dirty="0">
                <a:latin typeface="Calibri"/>
                <a:cs typeface="Calibri"/>
              </a:rPr>
              <a:t>06</a:t>
            </a:r>
            <a:r>
              <a:rPr sz="971" spc="4" dirty="0">
                <a:latin typeface="Calibri"/>
                <a:cs typeface="Calibri"/>
              </a:rPr>
              <a:t>/</a:t>
            </a:r>
            <a:r>
              <a:rPr sz="971" spc="-9" dirty="0">
                <a:latin typeface="Calibri"/>
                <a:cs typeface="Calibri"/>
              </a:rPr>
              <a:t>01</a:t>
            </a:r>
            <a:r>
              <a:rPr sz="971" spc="4" dirty="0">
                <a:latin typeface="Calibri"/>
                <a:cs typeface="Calibri"/>
              </a:rPr>
              <a:t>/</a:t>
            </a:r>
            <a:r>
              <a:rPr sz="971" spc="-9" dirty="0">
                <a:latin typeface="Calibri"/>
                <a:cs typeface="Calibri"/>
              </a:rPr>
              <a:t>201</a:t>
            </a:r>
            <a:r>
              <a:rPr sz="971" dirty="0">
                <a:latin typeface="Calibri"/>
                <a:cs typeface="Calibri"/>
              </a:rPr>
              <a:t>8</a:t>
            </a:r>
          </a:p>
        </p:txBody>
      </p:sp>
      <p:sp>
        <p:nvSpPr>
          <p:cNvPr id="49" name="object 49"/>
          <p:cNvSpPr txBox="1"/>
          <p:nvPr/>
        </p:nvSpPr>
        <p:spPr>
          <a:xfrm>
            <a:off x="4296980" y="1221567"/>
            <a:ext cx="478491" cy="245324"/>
          </a:xfrm>
          <a:prstGeom prst="rect">
            <a:avLst/>
          </a:prstGeom>
        </p:spPr>
        <p:txBody>
          <a:bodyPr vert="horz" wrap="square" lIns="0" tIns="0" rIns="0" bIns="0" rtlCol="0">
            <a:spAutoFit/>
          </a:bodyPr>
          <a:lstStyle/>
          <a:p>
            <a:pPr marL="48747" marR="4483" indent="-38102">
              <a:lnSpc>
                <a:spcPct val="128600"/>
              </a:lnSpc>
            </a:pPr>
            <a:r>
              <a:rPr sz="618" spc="-4" dirty="0">
                <a:solidFill>
                  <a:srgbClr val="44546A"/>
                </a:solidFill>
                <a:latin typeface="Calibri"/>
                <a:cs typeface="Calibri"/>
              </a:rPr>
              <a:t>Vice President Ryan Nesbit</a:t>
            </a:r>
            <a:endParaRPr sz="618" dirty="0">
              <a:latin typeface="Calibri"/>
              <a:cs typeface="Calibri"/>
            </a:endParaRPr>
          </a:p>
        </p:txBody>
      </p:sp>
      <p:sp>
        <p:nvSpPr>
          <p:cNvPr id="50" name="object 50"/>
          <p:cNvSpPr txBox="1"/>
          <p:nvPr/>
        </p:nvSpPr>
        <p:spPr>
          <a:xfrm>
            <a:off x="1875628" y="2345741"/>
            <a:ext cx="619685" cy="179536"/>
          </a:xfrm>
          <a:prstGeom prst="rect">
            <a:avLst/>
          </a:prstGeom>
        </p:spPr>
        <p:txBody>
          <a:bodyPr vert="horz" wrap="square" lIns="0" tIns="0" rIns="0" bIns="0" rtlCol="0">
            <a:spAutoFit/>
          </a:bodyPr>
          <a:lstStyle/>
          <a:p>
            <a:pPr marL="172019" marR="4483" indent="-161373">
              <a:lnSpc>
                <a:spcPts val="679"/>
              </a:lnSpc>
            </a:pPr>
            <a:r>
              <a:rPr sz="618" spc="-4" dirty="0">
                <a:solidFill>
                  <a:srgbClr val="44546A"/>
                </a:solidFill>
                <a:latin typeface="Calibri"/>
                <a:cs typeface="Calibri"/>
              </a:rPr>
              <a:t>Budget &amp; Financial Planning</a:t>
            </a:r>
            <a:endParaRPr sz="618" dirty="0">
              <a:latin typeface="Calibri"/>
              <a:cs typeface="Calibri"/>
            </a:endParaRPr>
          </a:p>
        </p:txBody>
      </p:sp>
      <p:sp>
        <p:nvSpPr>
          <p:cNvPr id="51" name="object 51"/>
          <p:cNvSpPr txBox="1"/>
          <p:nvPr/>
        </p:nvSpPr>
        <p:spPr>
          <a:xfrm>
            <a:off x="2075421" y="2859418"/>
            <a:ext cx="587188" cy="179536"/>
          </a:xfrm>
          <a:prstGeom prst="rect">
            <a:avLst/>
          </a:prstGeom>
        </p:spPr>
        <p:txBody>
          <a:bodyPr vert="horz" wrap="square" lIns="0" tIns="0" rIns="0" bIns="0" rtlCol="0">
            <a:spAutoFit/>
          </a:bodyPr>
          <a:lstStyle/>
          <a:p>
            <a:pPr marL="62196" marR="4483" indent="-51549">
              <a:lnSpc>
                <a:spcPts val="679"/>
              </a:lnSpc>
            </a:pPr>
            <a:r>
              <a:rPr sz="618" spc="-4" dirty="0">
                <a:solidFill>
                  <a:srgbClr val="44546A"/>
                </a:solidFill>
                <a:latin typeface="Calibri"/>
                <a:cs typeface="Calibri"/>
              </a:rPr>
              <a:t>Operating Budget Ken McCollum</a:t>
            </a:r>
            <a:endParaRPr sz="618" dirty="0">
              <a:latin typeface="Calibri"/>
              <a:cs typeface="Calibri"/>
            </a:endParaRPr>
          </a:p>
        </p:txBody>
      </p:sp>
      <p:sp>
        <p:nvSpPr>
          <p:cNvPr id="52" name="object 52"/>
          <p:cNvSpPr txBox="1"/>
          <p:nvPr/>
        </p:nvSpPr>
        <p:spPr>
          <a:xfrm>
            <a:off x="2000902" y="3373096"/>
            <a:ext cx="736226" cy="179536"/>
          </a:xfrm>
          <a:prstGeom prst="rect">
            <a:avLst/>
          </a:prstGeom>
        </p:spPr>
        <p:txBody>
          <a:bodyPr vert="horz" wrap="square" lIns="0" tIns="0" rIns="0" bIns="0" rtlCol="0">
            <a:spAutoFit/>
          </a:bodyPr>
          <a:lstStyle/>
          <a:p>
            <a:pPr marL="136719" marR="4483" indent="-126073">
              <a:lnSpc>
                <a:spcPts val="679"/>
              </a:lnSpc>
            </a:pPr>
            <a:r>
              <a:rPr sz="618" spc="-4" dirty="0">
                <a:solidFill>
                  <a:srgbClr val="44546A"/>
                </a:solidFill>
                <a:latin typeface="Calibri"/>
                <a:cs typeface="Calibri"/>
              </a:rPr>
              <a:t>Analysis &amp; Forecasting Ken McCollum</a:t>
            </a:r>
            <a:endParaRPr sz="618" dirty="0">
              <a:latin typeface="Calibri"/>
              <a:cs typeface="Calibri"/>
            </a:endParaRPr>
          </a:p>
        </p:txBody>
      </p:sp>
      <p:sp>
        <p:nvSpPr>
          <p:cNvPr id="53" name="object 53"/>
          <p:cNvSpPr txBox="1"/>
          <p:nvPr/>
        </p:nvSpPr>
        <p:spPr>
          <a:xfrm>
            <a:off x="2120917" y="3867948"/>
            <a:ext cx="496421" cy="245324"/>
          </a:xfrm>
          <a:prstGeom prst="rect">
            <a:avLst/>
          </a:prstGeom>
        </p:spPr>
        <p:txBody>
          <a:bodyPr vert="horz" wrap="square" lIns="0" tIns="0" rIns="0" bIns="0" rtlCol="0">
            <a:spAutoFit/>
          </a:bodyPr>
          <a:lstStyle/>
          <a:p>
            <a:pPr marL="11206" marR="4483" indent="3922">
              <a:lnSpc>
                <a:spcPct val="128600"/>
              </a:lnSpc>
            </a:pPr>
            <a:r>
              <a:rPr sz="618" spc="-4" dirty="0">
                <a:solidFill>
                  <a:srgbClr val="44546A"/>
                </a:solidFill>
                <a:latin typeface="Calibri"/>
                <a:cs typeface="Calibri"/>
              </a:rPr>
              <a:t>Capital Budget Clayton Wilcox</a:t>
            </a:r>
            <a:endParaRPr sz="618" dirty="0">
              <a:latin typeface="Calibri"/>
              <a:cs typeface="Calibri"/>
            </a:endParaRPr>
          </a:p>
        </p:txBody>
      </p:sp>
      <p:sp>
        <p:nvSpPr>
          <p:cNvPr id="54" name="object 54"/>
          <p:cNvSpPr txBox="1"/>
          <p:nvPr/>
        </p:nvSpPr>
        <p:spPr>
          <a:xfrm>
            <a:off x="3060823" y="2334983"/>
            <a:ext cx="657225" cy="245324"/>
          </a:xfrm>
          <a:prstGeom prst="rect">
            <a:avLst/>
          </a:prstGeom>
        </p:spPr>
        <p:txBody>
          <a:bodyPr vert="horz" wrap="square" lIns="0" tIns="0" rIns="0" bIns="0" rtlCol="0">
            <a:spAutoFit/>
          </a:bodyPr>
          <a:lstStyle/>
          <a:p>
            <a:pPr marL="82928" marR="4483" indent="-71721">
              <a:lnSpc>
                <a:spcPct val="128600"/>
              </a:lnSpc>
            </a:pPr>
            <a:r>
              <a:rPr sz="618" spc="-4" dirty="0">
                <a:solidFill>
                  <a:srgbClr val="44546A"/>
                </a:solidFill>
                <a:latin typeface="Calibri"/>
                <a:cs typeface="Calibri"/>
              </a:rPr>
              <a:t>Accounting Services Chad Cleveland</a:t>
            </a:r>
            <a:endParaRPr sz="618" dirty="0">
              <a:latin typeface="Calibri"/>
              <a:cs typeface="Calibri"/>
            </a:endParaRPr>
          </a:p>
        </p:txBody>
      </p:sp>
      <p:sp>
        <p:nvSpPr>
          <p:cNvPr id="55" name="object 55"/>
          <p:cNvSpPr txBox="1"/>
          <p:nvPr/>
        </p:nvSpPr>
        <p:spPr>
          <a:xfrm>
            <a:off x="3361440" y="2848661"/>
            <a:ext cx="423022" cy="245324"/>
          </a:xfrm>
          <a:prstGeom prst="rect">
            <a:avLst/>
          </a:prstGeom>
        </p:spPr>
        <p:txBody>
          <a:bodyPr vert="horz" wrap="square" lIns="0" tIns="0" rIns="0" bIns="0" rtlCol="0">
            <a:spAutoFit/>
          </a:bodyPr>
          <a:lstStyle/>
          <a:p>
            <a:pPr marL="11206" marR="4483" indent="20732">
              <a:lnSpc>
                <a:spcPct val="128600"/>
              </a:lnSpc>
            </a:pPr>
            <a:r>
              <a:rPr sz="618" spc="-4" dirty="0">
                <a:solidFill>
                  <a:srgbClr val="44546A"/>
                </a:solidFill>
                <a:latin typeface="Calibri"/>
                <a:cs typeface="Calibri"/>
              </a:rPr>
              <a:t>Accounting Allison Davis</a:t>
            </a:r>
            <a:endParaRPr sz="618" dirty="0">
              <a:latin typeface="Calibri"/>
              <a:cs typeface="Calibri"/>
            </a:endParaRPr>
          </a:p>
        </p:txBody>
      </p:sp>
      <p:sp>
        <p:nvSpPr>
          <p:cNvPr id="56" name="object 56"/>
          <p:cNvSpPr txBox="1"/>
          <p:nvPr/>
        </p:nvSpPr>
        <p:spPr>
          <a:xfrm>
            <a:off x="3438865" y="3378475"/>
            <a:ext cx="635374" cy="179536"/>
          </a:xfrm>
          <a:prstGeom prst="rect">
            <a:avLst/>
          </a:prstGeom>
        </p:spPr>
        <p:txBody>
          <a:bodyPr vert="horz" wrap="square" lIns="0" tIns="0" rIns="0" bIns="0" rtlCol="0">
            <a:spAutoFit/>
          </a:bodyPr>
          <a:lstStyle/>
          <a:p>
            <a:pPr marL="12887" marR="4483" indent="-2241">
              <a:lnSpc>
                <a:spcPts val="679"/>
              </a:lnSpc>
            </a:pPr>
            <a:r>
              <a:rPr sz="618" spc="-4" dirty="0">
                <a:solidFill>
                  <a:srgbClr val="44546A"/>
                </a:solidFill>
                <a:latin typeface="Calibri"/>
                <a:cs typeface="Calibri"/>
              </a:rPr>
              <a:t>Financial Reporting Darlene McConnell</a:t>
            </a:r>
            <a:endParaRPr sz="618" dirty="0">
              <a:latin typeface="Calibri"/>
              <a:cs typeface="Calibri"/>
            </a:endParaRPr>
          </a:p>
        </p:txBody>
      </p:sp>
      <p:sp>
        <p:nvSpPr>
          <p:cNvPr id="57" name="object 57"/>
          <p:cNvSpPr txBox="1"/>
          <p:nvPr/>
        </p:nvSpPr>
        <p:spPr>
          <a:xfrm>
            <a:off x="3252323" y="3876016"/>
            <a:ext cx="640976" cy="245324"/>
          </a:xfrm>
          <a:prstGeom prst="rect">
            <a:avLst/>
          </a:prstGeom>
        </p:spPr>
        <p:txBody>
          <a:bodyPr vert="horz" wrap="square" lIns="0" tIns="0" rIns="0" bIns="0" rtlCol="0">
            <a:spAutoFit/>
          </a:bodyPr>
          <a:lstStyle/>
          <a:p>
            <a:pPr marL="68360" marR="4483" indent="-57713">
              <a:lnSpc>
                <a:spcPct val="128600"/>
              </a:lnSpc>
            </a:pPr>
            <a:r>
              <a:rPr sz="618" spc="-4" dirty="0">
                <a:solidFill>
                  <a:srgbClr val="44546A"/>
                </a:solidFill>
                <a:latin typeface="Calibri"/>
                <a:cs typeface="Calibri"/>
              </a:rPr>
              <a:t>Asset Management Craig Matthews</a:t>
            </a:r>
            <a:endParaRPr sz="618" dirty="0">
              <a:latin typeface="Calibri"/>
              <a:cs typeface="Calibri"/>
            </a:endParaRPr>
          </a:p>
        </p:txBody>
      </p:sp>
      <p:sp>
        <p:nvSpPr>
          <p:cNvPr id="58" name="object 58"/>
          <p:cNvSpPr txBox="1"/>
          <p:nvPr/>
        </p:nvSpPr>
        <p:spPr>
          <a:xfrm>
            <a:off x="3216829" y="4317080"/>
            <a:ext cx="712134" cy="359073"/>
          </a:xfrm>
          <a:prstGeom prst="rect">
            <a:avLst/>
          </a:prstGeom>
        </p:spPr>
        <p:txBody>
          <a:bodyPr vert="horz" wrap="square" lIns="0" tIns="0" rIns="0" bIns="0" rtlCol="0">
            <a:spAutoFit/>
          </a:bodyPr>
          <a:lstStyle/>
          <a:p>
            <a:pPr marL="10646" marR="4483" algn="ctr">
              <a:lnSpc>
                <a:spcPts val="679"/>
              </a:lnSpc>
            </a:pPr>
            <a:r>
              <a:rPr sz="618" spc="-4" dirty="0">
                <a:solidFill>
                  <a:srgbClr val="44546A"/>
                </a:solidFill>
                <a:latin typeface="Calibri"/>
                <a:cs typeface="Calibri"/>
              </a:rPr>
              <a:t>Commitment Control/Commitment Accounting         Celise</a:t>
            </a:r>
            <a:r>
              <a:rPr sz="618" dirty="0">
                <a:solidFill>
                  <a:srgbClr val="44546A"/>
                </a:solidFill>
                <a:latin typeface="Calibri"/>
                <a:cs typeface="Calibri"/>
              </a:rPr>
              <a:t> </a:t>
            </a:r>
            <a:r>
              <a:rPr sz="618" spc="-4" dirty="0">
                <a:solidFill>
                  <a:srgbClr val="44546A"/>
                </a:solidFill>
                <a:latin typeface="Calibri"/>
                <a:cs typeface="Calibri"/>
              </a:rPr>
              <a:t>Elder</a:t>
            </a:r>
            <a:endParaRPr sz="618" dirty="0">
              <a:latin typeface="Calibri"/>
              <a:cs typeface="Calibri"/>
            </a:endParaRPr>
          </a:p>
        </p:txBody>
      </p:sp>
      <p:sp>
        <p:nvSpPr>
          <p:cNvPr id="59" name="object 59"/>
          <p:cNvSpPr txBox="1"/>
          <p:nvPr/>
        </p:nvSpPr>
        <p:spPr>
          <a:xfrm>
            <a:off x="3560449" y="4916817"/>
            <a:ext cx="392206" cy="179536"/>
          </a:xfrm>
          <a:prstGeom prst="rect">
            <a:avLst/>
          </a:prstGeom>
        </p:spPr>
        <p:txBody>
          <a:bodyPr vert="horz" wrap="square" lIns="0" tIns="0" rIns="0" bIns="0" rtlCol="0">
            <a:spAutoFit/>
          </a:bodyPr>
          <a:lstStyle/>
          <a:p>
            <a:pPr marL="11206" marR="4483" indent="7284">
              <a:lnSpc>
                <a:spcPts val="679"/>
              </a:lnSpc>
            </a:pPr>
            <a:r>
              <a:rPr sz="618" spc="-4" dirty="0">
                <a:solidFill>
                  <a:srgbClr val="44546A"/>
                </a:solidFill>
                <a:latin typeface="Calibri"/>
                <a:cs typeface="Calibri"/>
              </a:rPr>
              <a:t>Operations Elisa Collins</a:t>
            </a:r>
            <a:endParaRPr sz="618" dirty="0">
              <a:latin typeface="Calibri"/>
              <a:cs typeface="Calibri"/>
            </a:endParaRPr>
          </a:p>
        </p:txBody>
      </p:sp>
      <p:sp>
        <p:nvSpPr>
          <p:cNvPr id="60" name="object 60"/>
          <p:cNvSpPr txBox="1"/>
          <p:nvPr/>
        </p:nvSpPr>
        <p:spPr>
          <a:xfrm>
            <a:off x="3390463" y="5414360"/>
            <a:ext cx="364751" cy="245324"/>
          </a:xfrm>
          <a:prstGeom prst="rect">
            <a:avLst/>
          </a:prstGeom>
        </p:spPr>
        <p:txBody>
          <a:bodyPr vert="horz" wrap="square" lIns="0" tIns="0" rIns="0" bIns="0" rtlCol="0">
            <a:spAutoFit/>
          </a:bodyPr>
          <a:lstStyle/>
          <a:p>
            <a:pPr marL="11206" marR="4483" indent="61636">
              <a:lnSpc>
                <a:spcPct val="128600"/>
              </a:lnSpc>
            </a:pPr>
            <a:r>
              <a:rPr sz="618" spc="-4" dirty="0">
                <a:solidFill>
                  <a:srgbClr val="44546A"/>
                </a:solidFill>
                <a:latin typeface="Calibri"/>
                <a:cs typeface="Calibri"/>
              </a:rPr>
              <a:t>Payroll Julie Camp</a:t>
            </a:r>
            <a:endParaRPr sz="618" dirty="0">
              <a:latin typeface="Calibri"/>
              <a:cs typeface="Calibri"/>
            </a:endParaRPr>
          </a:p>
        </p:txBody>
      </p:sp>
      <p:sp>
        <p:nvSpPr>
          <p:cNvPr id="61" name="object 61"/>
          <p:cNvSpPr/>
          <p:nvPr/>
        </p:nvSpPr>
        <p:spPr>
          <a:xfrm>
            <a:off x="4362225" y="2245658"/>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62" name="object 62"/>
          <p:cNvSpPr txBox="1"/>
          <p:nvPr/>
        </p:nvSpPr>
        <p:spPr>
          <a:xfrm>
            <a:off x="4437079" y="2286574"/>
            <a:ext cx="595032" cy="300275"/>
          </a:xfrm>
          <a:prstGeom prst="rect">
            <a:avLst/>
          </a:prstGeom>
        </p:spPr>
        <p:txBody>
          <a:bodyPr vert="horz" wrap="square" lIns="0" tIns="0" rIns="0" bIns="0" rtlCol="0">
            <a:spAutoFit/>
          </a:bodyPr>
          <a:lstStyle/>
          <a:p>
            <a:pPr marL="11206" marR="4483" algn="ctr">
              <a:lnSpc>
                <a:spcPts val="679"/>
              </a:lnSpc>
            </a:pPr>
            <a:r>
              <a:rPr sz="618" spc="-4" dirty="0">
                <a:solidFill>
                  <a:srgbClr val="44546A"/>
                </a:solidFill>
                <a:latin typeface="Calibri"/>
                <a:cs typeface="Calibri"/>
              </a:rPr>
              <a:t>Bursar &amp; Treasury Services</a:t>
            </a:r>
            <a:endParaRPr sz="618" dirty="0">
              <a:latin typeface="Calibri"/>
              <a:cs typeface="Calibri"/>
            </a:endParaRPr>
          </a:p>
          <a:p>
            <a:pPr algn="ctr">
              <a:spcBef>
                <a:spcPts val="199"/>
              </a:spcBef>
            </a:pPr>
            <a:r>
              <a:rPr sz="618" spc="-4" dirty="0">
                <a:solidFill>
                  <a:srgbClr val="44546A"/>
                </a:solidFill>
                <a:latin typeface="Calibri"/>
                <a:cs typeface="Calibri"/>
              </a:rPr>
              <a:t>Lisa McCleary</a:t>
            </a:r>
            <a:endParaRPr sz="618" dirty="0">
              <a:latin typeface="Calibri"/>
              <a:cs typeface="Calibri"/>
            </a:endParaRPr>
          </a:p>
        </p:txBody>
      </p:sp>
      <p:sp>
        <p:nvSpPr>
          <p:cNvPr id="63" name="object 63"/>
          <p:cNvSpPr/>
          <p:nvPr/>
        </p:nvSpPr>
        <p:spPr>
          <a:xfrm>
            <a:off x="4515522" y="2759337"/>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64" name="object 64"/>
          <p:cNvSpPr txBox="1"/>
          <p:nvPr/>
        </p:nvSpPr>
        <p:spPr>
          <a:xfrm>
            <a:off x="4591630" y="2800251"/>
            <a:ext cx="595032" cy="300275"/>
          </a:xfrm>
          <a:prstGeom prst="rect">
            <a:avLst/>
          </a:prstGeom>
        </p:spPr>
        <p:txBody>
          <a:bodyPr vert="horz" wrap="square" lIns="0" tIns="0" rIns="0" bIns="0" rtlCol="0">
            <a:spAutoFit/>
          </a:bodyPr>
          <a:lstStyle/>
          <a:p>
            <a:pPr marL="11206" marR="4483" algn="ctr">
              <a:lnSpc>
                <a:spcPts val="679"/>
              </a:lnSpc>
            </a:pPr>
            <a:r>
              <a:rPr sz="618" spc="-4" dirty="0">
                <a:solidFill>
                  <a:srgbClr val="44546A"/>
                </a:solidFill>
                <a:latin typeface="Calibri"/>
                <a:cs typeface="Calibri"/>
              </a:rPr>
              <a:t>Bursar &amp; Treasury Services</a:t>
            </a:r>
            <a:endParaRPr sz="618" dirty="0">
              <a:latin typeface="Calibri"/>
              <a:cs typeface="Calibri"/>
            </a:endParaRPr>
          </a:p>
          <a:p>
            <a:pPr marL="560" algn="ctr">
              <a:spcBef>
                <a:spcPts val="199"/>
              </a:spcBef>
            </a:pPr>
            <a:r>
              <a:rPr sz="618" spc="-4" dirty="0">
                <a:solidFill>
                  <a:srgbClr val="44546A"/>
                </a:solidFill>
                <a:latin typeface="Calibri"/>
                <a:cs typeface="Calibri"/>
              </a:rPr>
              <a:t>Thérèse Hodges</a:t>
            </a:r>
            <a:endParaRPr sz="618" dirty="0">
              <a:latin typeface="Calibri"/>
              <a:cs typeface="Calibri"/>
            </a:endParaRPr>
          </a:p>
        </p:txBody>
      </p:sp>
      <p:sp>
        <p:nvSpPr>
          <p:cNvPr id="65" name="object 65"/>
          <p:cNvSpPr/>
          <p:nvPr/>
        </p:nvSpPr>
        <p:spPr>
          <a:xfrm>
            <a:off x="4698402" y="3270324"/>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66" name="object 66"/>
          <p:cNvSpPr txBox="1"/>
          <p:nvPr/>
        </p:nvSpPr>
        <p:spPr>
          <a:xfrm>
            <a:off x="4741500" y="3287035"/>
            <a:ext cx="662828" cy="359073"/>
          </a:xfrm>
          <a:prstGeom prst="rect">
            <a:avLst/>
          </a:prstGeom>
        </p:spPr>
        <p:txBody>
          <a:bodyPr vert="horz" wrap="square" lIns="0" tIns="0" rIns="0" bIns="0" rtlCol="0">
            <a:spAutoFit/>
          </a:bodyPr>
          <a:lstStyle/>
          <a:p>
            <a:pPr marL="10646" marR="4483" algn="ctr">
              <a:lnSpc>
                <a:spcPts val="679"/>
              </a:lnSpc>
            </a:pPr>
            <a:r>
              <a:rPr sz="618" spc="-4" dirty="0">
                <a:solidFill>
                  <a:srgbClr val="44546A"/>
                </a:solidFill>
                <a:latin typeface="Calibri"/>
                <a:cs typeface="Calibri"/>
              </a:rPr>
              <a:t>Student Account Services &amp; Accounts Receivable      Nicole</a:t>
            </a:r>
            <a:r>
              <a:rPr sz="618" dirty="0">
                <a:solidFill>
                  <a:srgbClr val="44546A"/>
                </a:solidFill>
                <a:latin typeface="Calibri"/>
                <a:cs typeface="Calibri"/>
              </a:rPr>
              <a:t> </a:t>
            </a:r>
            <a:r>
              <a:rPr sz="618" spc="-4" dirty="0">
                <a:solidFill>
                  <a:srgbClr val="44546A"/>
                </a:solidFill>
                <a:latin typeface="Calibri"/>
                <a:cs typeface="Calibri"/>
              </a:rPr>
              <a:t>Moon</a:t>
            </a:r>
            <a:endParaRPr sz="618" dirty="0">
              <a:latin typeface="Calibri"/>
              <a:cs typeface="Calibri"/>
            </a:endParaRPr>
          </a:p>
        </p:txBody>
      </p:sp>
      <p:sp>
        <p:nvSpPr>
          <p:cNvPr id="67" name="object 67"/>
          <p:cNvSpPr/>
          <p:nvPr/>
        </p:nvSpPr>
        <p:spPr>
          <a:xfrm>
            <a:off x="4698402" y="3784002"/>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68" name="object 68"/>
          <p:cNvSpPr txBox="1"/>
          <p:nvPr/>
        </p:nvSpPr>
        <p:spPr>
          <a:xfrm>
            <a:off x="4783130" y="3884084"/>
            <a:ext cx="579904" cy="179536"/>
          </a:xfrm>
          <a:prstGeom prst="rect">
            <a:avLst/>
          </a:prstGeom>
        </p:spPr>
        <p:txBody>
          <a:bodyPr vert="horz" wrap="square" lIns="0" tIns="0" rIns="0" bIns="0" rtlCol="0">
            <a:spAutoFit/>
          </a:bodyPr>
          <a:lstStyle/>
          <a:p>
            <a:pPr marL="19611" marR="4483" indent="-8965">
              <a:lnSpc>
                <a:spcPts val="679"/>
              </a:lnSpc>
            </a:pPr>
            <a:r>
              <a:rPr sz="618" spc="-4" dirty="0">
                <a:solidFill>
                  <a:srgbClr val="44546A"/>
                </a:solidFill>
                <a:latin typeface="Calibri"/>
                <a:cs typeface="Calibri"/>
              </a:rPr>
              <a:t>Treasure Services Kimberly Seabolt</a:t>
            </a:r>
            <a:endParaRPr sz="618" dirty="0">
              <a:latin typeface="Calibri"/>
              <a:cs typeface="Calibri"/>
            </a:endParaRPr>
          </a:p>
        </p:txBody>
      </p:sp>
      <p:sp>
        <p:nvSpPr>
          <p:cNvPr id="69" name="object 69"/>
          <p:cNvSpPr/>
          <p:nvPr/>
        </p:nvSpPr>
        <p:spPr>
          <a:xfrm>
            <a:off x="4534348" y="4356847"/>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70" name="object 70"/>
          <p:cNvSpPr txBox="1"/>
          <p:nvPr/>
        </p:nvSpPr>
        <p:spPr>
          <a:xfrm>
            <a:off x="4688047" y="4456929"/>
            <a:ext cx="440390" cy="179536"/>
          </a:xfrm>
          <a:prstGeom prst="rect">
            <a:avLst/>
          </a:prstGeom>
        </p:spPr>
        <p:txBody>
          <a:bodyPr vert="horz" wrap="square" lIns="0" tIns="0" rIns="0" bIns="0" rtlCol="0">
            <a:spAutoFit/>
          </a:bodyPr>
          <a:lstStyle/>
          <a:p>
            <a:pPr marL="58274" marR="4483" indent="-47628">
              <a:lnSpc>
                <a:spcPts val="679"/>
              </a:lnSpc>
            </a:pPr>
            <a:r>
              <a:rPr sz="618" spc="-4" dirty="0">
                <a:solidFill>
                  <a:srgbClr val="44546A"/>
                </a:solidFill>
                <a:latin typeface="Calibri"/>
                <a:cs typeface="Calibri"/>
              </a:rPr>
              <a:t>Endowments Judy Scott</a:t>
            </a:r>
            <a:endParaRPr sz="618" dirty="0">
              <a:latin typeface="Calibri"/>
              <a:cs typeface="Calibri"/>
            </a:endParaRPr>
          </a:p>
        </p:txBody>
      </p:sp>
      <p:sp>
        <p:nvSpPr>
          <p:cNvPr id="71" name="object 71"/>
          <p:cNvSpPr/>
          <p:nvPr/>
        </p:nvSpPr>
        <p:spPr>
          <a:xfrm>
            <a:off x="4515522" y="4811357"/>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72" name="object 72"/>
          <p:cNvSpPr txBox="1"/>
          <p:nvPr/>
        </p:nvSpPr>
        <p:spPr>
          <a:xfrm>
            <a:off x="4629254" y="4852273"/>
            <a:ext cx="519953" cy="300275"/>
          </a:xfrm>
          <a:prstGeom prst="rect">
            <a:avLst/>
          </a:prstGeom>
        </p:spPr>
        <p:txBody>
          <a:bodyPr vert="horz" wrap="square" lIns="0" tIns="0" rIns="0" bIns="0" rtlCol="0">
            <a:spAutoFit/>
          </a:bodyPr>
          <a:lstStyle/>
          <a:p>
            <a:pPr marL="41464" marR="4483" indent="-30818">
              <a:lnSpc>
                <a:spcPts val="679"/>
              </a:lnSpc>
            </a:pPr>
            <a:r>
              <a:rPr sz="618" spc="-4" dirty="0">
                <a:solidFill>
                  <a:srgbClr val="44546A"/>
                </a:solidFill>
                <a:latin typeface="Calibri"/>
                <a:cs typeface="Calibri"/>
              </a:rPr>
              <a:t>Global Business Coordination</a:t>
            </a:r>
            <a:endParaRPr sz="618" dirty="0">
              <a:latin typeface="Calibri"/>
              <a:cs typeface="Calibri"/>
            </a:endParaRPr>
          </a:p>
          <a:p>
            <a:pPr marL="41464">
              <a:spcBef>
                <a:spcPts val="199"/>
              </a:spcBef>
            </a:pPr>
            <a:r>
              <a:rPr sz="618" spc="-4" dirty="0">
                <a:solidFill>
                  <a:srgbClr val="44546A"/>
                </a:solidFill>
                <a:latin typeface="Calibri"/>
                <a:cs typeface="Calibri"/>
              </a:rPr>
              <a:t>Lisa McCleary</a:t>
            </a:r>
            <a:endParaRPr sz="618" dirty="0">
              <a:latin typeface="Calibri"/>
              <a:cs typeface="Calibri"/>
            </a:endParaRPr>
          </a:p>
        </p:txBody>
      </p:sp>
      <p:sp>
        <p:nvSpPr>
          <p:cNvPr id="73" name="object 73"/>
          <p:cNvSpPr/>
          <p:nvPr/>
        </p:nvSpPr>
        <p:spPr>
          <a:xfrm>
            <a:off x="5607423" y="2253726"/>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74" name="object 74"/>
          <p:cNvSpPr txBox="1"/>
          <p:nvPr/>
        </p:nvSpPr>
        <p:spPr>
          <a:xfrm>
            <a:off x="5694102" y="2337673"/>
            <a:ext cx="573181" cy="245324"/>
          </a:xfrm>
          <a:prstGeom prst="rect">
            <a:avLst/>
          </a:prstGeom>
        </p:spPr>
        <p:txBody>
          <a:bodyPr vert="horz" wrap="square" lIns="0" tIns="0" rIns="0" bIns="0" rtlCol="0">
            <a:spAutoFit/>
          </a:bodyPr>
          <a:lstStyle/>
          <a:p>
            <a:pPr marL="52110" marR="4483" indent="-41464">
              <a:lnSpc>
                <a:spcPct val="128600"/>
              </a:lnSpc>
            </a:pPr>
            <a:r>
              <a:rPr sz="618" spc="-4" dirty="0">
                <a:solidFill>
                  <a:srgbClr val="44546A"/>
                </a:solidFill>
                <a:latin typeface="Calibri"/>
                <a:cs typeface="Calibri"/>
              </a:rPr>
              <a:t>Business Services Kathy McCarty</a:t>
            </a:r>
            <a:endParaRPr sz="618" dirty="0">
              <a:latin typeface="Calibri"/>
              <a:cs typeface="Calibri"/>
            </a:endParaRPr>
          </a:p>
        </p:txBody>
      </p:sp>
      <p:sp>
        <p:nvSpPr>
          <p:cNvPr id="75" name="object 75"/>
          <p:cNvSpPr/>
          <p:nvPr/>
        </p:nvSpPr>
        <p:spPr>
          <a:xfrm>
            <a:off x="5790304" y="2767405"/>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76" name="object 76"/>
          <p:cNvSpPr txBox="1"/>
          <p:nvPr/>
        </p:nvSpPr>
        <p:spPr>
          <a:xfrm>
            <a:off x="5873164" y="2851350"/>
            <a:ext cx="582146" cy="245324"/>
          </a:xfrm>
          <a:prstGeom prst="rect">
            <a:avLst/>
          </a:prstGeom>
        </p:spPr>
        <p:txBody>
          <a:bodyPr vert="horz" wrap="square" lIns="0" tIns="0" rIns="0" bIns="0" rtlCol="0">
            <a:spAutoFit/>
          </a:bodyPr>
          <a:lstStyle/>
          <a:p>
            <a:pPr marL="40904" marR="4483" indent="-30257">
              <a:lnSpc>
                <a:spcPct val="128600"/>
              </a:lnSpc>
            </a:pPr>
            <a:r>
              <a:rPr sz="618" spc="-4" dirty="0">
                <a:solidFill>
                  <a:srgbClr val="44546A"/>
                </a:solidFill>
                <a:latin typeface="Calibri"/>
                <a:cs typeface="Calibri"/>
              </a:rPr>
              <a:t>Accounts Payable Jennifer Dunlap</a:t>
            </a:r>
            <a:endParaRPr sz="618" dirty="0">
              <a:latin typeface="Calibri"/>
              <a:cs typeface="Calibri"/>
            </a:endParaRPr>
          </a:p>
        </p:txBody>
      </p:sp>
      <p:sp>
        <p:nvSpPr>
          <p:cNvPr id="77" name="object 77"/>
          <p:cNvSpPr/>
          <p:nvPr/>
        </p:nvSpPr>
        <p:spPr>
          <a:xfrm>
            <a:off x="5790304" y="3281082"/>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78" name="object 78"/>
          <p:cNvSpPr txBox="1"/>
          <p:nvPr/>
        </p:nvSpPr>
        <p:spPr>
          <a:xfrm>
            <a:off x="5923282" y="3365028"/>
            <a:ext cx="481853" cy="245324"/>
          </a:xfrm>
          <a:prstGeom prst="rect">
            <a:avLst/>
          </a:prstGeom>
        </p:spPr>
        <p:txBody>
          <a:bodyPr vert="horz" wrap="square" lIns="0" tIns="0" rIns="0" bIns="0" rtlCol="0">
            <a:spAutoFit/>
          </a:bodyPr>
          <a:lstStyle/>
          <a:p>
            <a:pPr marL="11206" marR="4483" indent="20172">
              <a:lnSpc>
                <a:spcPct val="128600"/>
              </a:lnSpc>
            </a:pPr>
            <a:r>
              <a:rPr sz="618" spc="-4" dirty="0">
                <a:solidFill>
                  <a:srgbClr val="44546A"/>
                </a:solidFill>
                <a:latin typeface="Calibri"/>
                <a:cs typeface="Calibri"/>
              </a:rPr>
              <a:t>Procurement Annette Evans</a:t>
            </a:r>
            <a:endParaRPr sz="618" dirty="0">
              <a:latin typeface="Calibri"/>
              <a:cs typeface="Calibri"/>
            </a:endParaRPr>
          </a:p>
        </p:txBody>
      </p:sp>
      <p:sp>
        <p:nvSpPr>
          <p:cNvPr id="79" name="object 79"/>
          <p:cNvSpPr/>
          <p:nvPr/>
        </p:nvSpPr>
        <p:spPr>
          <a:xfrm>
            <a:off x="5790304" y="3792070"/>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80" name="object 80"/>
          <p:cNvSpPr txBox="1"/>
          <p:nvPr/>
        </p:nvSpPr>
        <p:spPr>
          <a:xfrm>
            <a:off x="5919500" y="3894842"/>
            <a:ext cx="489697" cy="179536"/>
          </a:xfrm>
          <a:prstGeom prst="rect">
            <a:avLst/>
          </a:prstGeom>
        </p:spPr>
        <p:txBody>
          <a:bodyPr vert="horz" wrap="square" lIns="0" tIns="0" rIns="0" bIns="0" rtlCol="0">
            <a:spAutoFit/>
          </a:bodyPr>
          <a:lstStyle/>
          <a:p>
            <a:pPr marL="114866" marR="4483" indent="-104220">
              <a:lnSpc>
                <a:spcPts val="679"/>
              </a:lnSpc>
            </a:pPr>
            <a:r>
              <a:rPr sz="618" spc="-4" dirty="0">
                <a:solidFill>
                  <a:srgbClr val="44546A"/>
                </a:solidFill>
                <a:latin typeface="Calibri"/>
                <a:cs typeface="Calibri"/>
              </a:rPr>
              <a:t>Administrative Services</a:t>
            </a:r>
            <a:endParaRPr sz="618" dirty="0">
              <a:latin typeface="Calibri"/>
              <a:cs typeface="Calibri"/>
            </a:endParaRPr>
          </a:p>
        </p:txBody>
      </p:sp>
      <p:sp>
        <p:nvSpPr>
          <p:cNvPr id="81" name="object 81"/>
          <p:cNvSpPr/>
          <p:nvPr/>
        </p:nvSpPr>
        <p:spPr>
          <a:xfrm>
            <a:off x="5973183" y="4305748"/>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82" name="object 82"/>
          <p:cNvSpPr txBox="1"/>
          <p:nvPr/>
        </p:nvSpPr>
        <p:spPr>
          <a:xfrm>
            <a:off x="5986979" y="4389694"/>
            <a:ext cx="721098" cy="245324"/>
          </a:xfrm>
          <a:prstGeom prst="rect">
            <a:avLst/>
          </a:prstGeom>
        </p:spPr>
        <p:txBody>
          <a:bodyPr vert="horz" wrap="square" lIns="0" tIns="0" rIns="0" bIns="0" rtlCol="0">
            <a:spAutoFit/>
          </a:bodyPr>
          <a:lstStyle/>
          <a:p>
            <a:pPr marL="128875" marR="4483" indent="-118228">
              <a:lnSpc>
                <a:spcPct val="128600"/>
              </a:lnSpc>
            </a:pPr>
            <a:r>
              <a:rPr sz="618" spc="-4" dirty="0">
                <a:solidFill>
                  <a:srgbClr val="44546A"/>
                </a:solidFill>
                <a:latin typeface="Calibri"/>
                <a:cs typeface="Calibri"/>
              </a:rPr>
              <a:t>Bulldog Print + Design Harold Waters</a:t>
            </a:r>
            <a:endParaRPr sz="618" dirty="0">
              <a:latin typeface="Calibri"/>
              <a:cs typeface="Calibri"/>
            </a:endParaRPr>
          </a:p>
        </p:txBody>
      </p:sp>
      <p:sp>
        <p:nvSpPr>
          <p:cNvPr id="83" name="object 83"/>
          <p:cNvSpPr/>
          <p:nvPr/>
        </p:nvSpPr>
        <p:spPr>
          <a:xfrm>
            <a:off x="5973183" y="4819425"/>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84" name="object 84"/>
          <p:cNvSpPr txBox="1"/>
          <p:nvPr/>
        </p:nvSpPr>
        <p:spPr>
          <a:xfrm>
            <a:off x="6013174" y="4903371"/>
            <a:ext cx="668991" cy="245324"/>
          </a:xfrm>
          <a:prstGeom prst="rect">
            <a:avLst/>
          </a:prstGeom>
        </p:spPr>
        <p:txBody>
          <a:bodyPr vert="horz" wrap="square" lIns="0" tIns="0" rIns="0" bIns="0" rtlCol="0">
            <a:spAutoFit/>
          </a:bodyPr>
          <a:lstStyle/>
          <a:p>
            <a:pPr marL="107582" marR="4483" indent="-96936">
              <a:lnSpc>
                <a:spcPct val="128600"/>
              </a:lnSpc>
            </a:pPr>
            <a:r>
              <a:rPr sz="618" spc="-4" dirty="0">
                <a:solidFill>
                  <a:srgbClr val="44546A"/>
                </a:solidFill>
                <a:latin typeface="Calibri"/>
                <a:cs typeface="Calibri"/>
              </a:rPr>
              <a:t>Directory Assistance Christine Long</a:t>
            </a:r>
            <a:endParaRPr sz="618" dirty="0">
              <a:latin typeface="Calibri"/>
              <a:cs typeface="Calibri"/>
            </a:endParaRPr>
          </a:p>
        </p:txBody>
      </p:sp>
      <p:sp>
        <p:nvSpPr>
          <p:cNvPr id="85" name="object 85"/>
          <p:cNvSpPr/>
          <p:nvPr/>
        </p:nvSpPr>
        <p:spPr>
          <a:xfrm>
            <a:off x="5973183" y="5330414"/>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86" name="object 86"/>
          <p:cNvSpPr txBox="1"/>
          <p:nvPr/>
        </p:nvSpPr>
        <p:spPr>
          <a:xfrm>
            <a:off x="6070071" y="5374018"/>
            <a:ext cx="555812" cy="300275"/>
          </a:xfrm>
          <a:prstGeom prst="rect">
            <a:avLst/>
          </a:prstGeom>
        </p:spPr>
        <p:txBody>
          <a:bodyPr vert="horz" wrap="square" lIns="0" tIns="0" rIns="0" bIns="0" rtlCol="0">
            <a:spAutoFit/>
          </a:bodyPr>
          <a:lstStyle/>
          <a:p>
            <a:pPr marL="11206" marR="4483" algn="ctr">
              <a:lnSpc>
                <a:spcPts val="679"/>
              </a:lnSpc>
            </a:pPr>
            <a:r>
              <a:rPr sz="618" spc="-4" dirty="0">
                <a:solidFill>
                  <a:srgbClr val="44546A"/>
                </a:solidFill>
                <a:latin typeface="Calibri"/>
                <a:cs typeface="Calibri"/>
              </a:rPr>
              <a:t>Mail &amp; Receiving Services</a:t>
            </a:r>
            <a:endParaRPr sz="618" dirty="0">
              <a:latin typeface="Calibri"/>
              <a:cs typeface="Calibri"/>
            </a:endParaRPr>
          </a:p>
          <a:p>
            <a:pPr algn="ctr">
              <a:spcBef>
                <a:spcPts val="199"/>
              </a:spcBef>
            </a:pPr>
            <a:r>
              <a:rPr sz="618" spc="-4" dirty="0">
                <a:solidFill>
                  <a:srgbClr val="44546A"/>
                </a:solidFill>
                <a:latin typeface="Calibri"/>
                <a:cs typeface="Calibri"/>
              </a:rPr>
              <a:t>Dwayne Weaver</a:t>
            </a:r>
            <a:endParaRPr sz="618" dirty="0">
              <a:latin typeface="Calibri"/>
              <a:cs typeface="Calibri"/>
            </a:endParaRPr>
          </a:p>
        </p:txBody>
      </p:sp>
      <p:sp>
        <p:nvSpPr>
          <p:cNvPr id="87" name="object 87"/>
          <p:cNvSpPr/>
          <p:nvPr/>
        </p:nvSpPr>
        <p:spPr>
          <a:xfrm>
            <a:off x="6858000" y="2245658"/>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88" name="object 88"/>
          <p:cNvSpPr txBox="1"/>
          <p:nvPr/>
        </p:nvSpPr>
        <p:spPr>
          <a:xfrm>
            <a:off x="6955209" y="2388772"/>
            <a:ext cx="554131" cy="95091"/>
          </a:xfrm>
          <a:prstGeom prst="rect">
            <a:avLst/>
          </a:prstGeom>
        </p:spPr>
        <p:txBody>
          <a:bodyPr vert="horz" wrap="square" lIns="0" tIns="0" rIns="0" bIns="0" rtlCol="0">
            <a:spAutoFit/>
          </a:bodyPr>
          <a:lstStyle/>
          <a:p>
            <a:pPr marL="11206"/>
            <a:r>
              <a:rPr sz="618" spc="-4" dirty="0">
                <a:solidFill>
                  <a:srgbClr val="44546A"/>
                </a:solidFill>
                <a:latin typeface="Calibri"/>
                <a:cs typeface="Calibri"/>
              </a:rPr>
              <a:t>Support Services</a:t>
            </a:r>
            <a:endParaRPr sz="618" dirty="0">
              <a:latin typeface="Calibri"/>
              <a:cs typeface="Calibri"/>
            </a:endParaRPr>
          </a:p>
        </p:txBody>
      </p:sp>
      <p:sp>
        <p:nvSpPr>
          <p:cNvPr id="89" name="object 89"/>
          <p:cNvSpPr/>
          <p:nvPr/>
        </p:nvSpPr>
        <p:spPr>
          <a:xfrm>
            <a:off x="7019365" y="2759337"/>
            <a:ext cx="747656" cy="387275"/>
          </a:xfrm>
          <a:prstGeom prst="rect">
            <a:avLst/>
          </a:prstGeom>
          <a:blipFill>
            <a:blip r:embed="rId4" cstate="print"/>
            <a:stretch>
              <a:fillRect/>
            </a:stretch>
          </a:blipFill>
        </p:spPr>
        <p:txBody>
          <a:bodyPr wrap="square" lIns="0" tIns="0" rIns="0" bIns="0" rtlCol="0"/>
          <a:lstStyle/>
          <a:p>
            <a:endParaRPr sz="1588" dirty="0"/>
          </a:p>
        </p:txBody>
      </p:sp>
      <p:sp>
        <p:nvSpPr>
          <p:cNvPr id="90" name="object 90"/>
          <p:cNvSpPr txBox="1"/>
          <p:nvPr/>
        </p:nvSpPr>
        <p:spPr>
          <a:xfrm>
            <a:off x="7150541" y="2843282"/>
            <a:ext cx="486896" cy="245324"/>
          </a:xfrm>
          <a:prstGeom prst="rect">
            <a:avLst/>
          </a:prstGeom>
        </p:spPr>
        <p:txBody>
          <a:bodyPr vert="horz" wrap="square" lIns="0" tIns="0" rIns="0" bIns="0" rtlCol="0">
            <a:spAutoFit/>
          </a:bodyPr>
          <a:lstStyle/>
          <a:p>
            <a:pPr marL="11206" marR="4483" indent="31938">
              <a:lnSpc>
                <a:spcPct val="128600"/>
              </a:lnSpc>
            </a:pPr>
            <a:r>
              <a:rPr sz="618" spc="-4" dirty="0">
                <a:solidFill>
                  <a:srgbClr val="44546A"/>
                </a:solidFill>
                <a:latin typeface="Calibri"/>
                <a:cs typeface="Calibri"/>
              </a:rPr>
              <a:t>Service Desk William Knight</a:t>
            </a:r>
            <a:endParaRPr sz="618" dirty="0">
              <a:latin typeface="Calibri"/>
              <a:cs typeface="Calibri"/>
            </a:endParaRPr>
          </a:p>
        </p:txBody>
      </p:sp>
      <p:sp>
        <p:nvSpPr>
          <p:cNvPr id="91" name="object 91"/>
          <p:cNvSpPr/>
          <p:nvPr/>
        </p:nvSpPr>
        <p:spPr>
          <a:xfrm>
            <a:off x="7019365" y="3270324"/>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92" name="object 92"/>
          <p:cNvSpPr txBox="1"/>
          <p:nvPr/>
        </p:nvSpPr>
        <p:spPr>
          <a:xfrm>
            <a:off x="7156144" y="3373096"/>
            <a:ext cx="475690" cy="179536"/>
          </a:xfrm>
          <a:prstGeom prst="rect">
            <a:avLst/>
          </a:prstGeom>
        </p:spPr>
        <p:txBody>
          <a:bodyPr vert="horz" wrap="square" lIns="0" tIns="0" rIns="0" bIns="0" rtlCol="0">
            <a:spAutoFit/>
          </a:bodyPr>
          <a:lstStyle/>
          <a:p>
            <a:pPr marL="11206" marR="4483" indent="73963">
              <a:lnSpc>
                <a:spcPts val="679"/>
              </a:lnSpc>
            </a:pPr>
            <a:r>
              <a:rPr sz="618" spc="-4" dirty="0">
                <a:solidFill>
                  <a:srgbClr val="44546A"/>
                </a:solidFill>
                <a:latin typeface="Calibri"/>
                <a:cs typeface="Calibri"/>
              </a:rPr>
              <a:t>Programs Crystal Rogers</a:t>
            </a:r>
            <a:endParaRPr sz="618" dirty="0">
              <a:latin typeface="Calibri"/>
              <a:cs typeface="Calibri"/>
            </a:endParaRPr>
          </a:p>
        </p:txBody>
      </p:sp>
      <p:sp>
        <p:nvSpPr>
          <p:cNvPr id="93" name="object 93"/>
          <p:cNvSpPr/>
          <p:nvPr/>
        </p:nvSpPr>
        <p:spPr>
          <a:xfrm>
            <a:off x="7019365" y="3784002"/>
            <a:ext cx="747656" cy="389964"/>
          </a:xfrm>
          <a:prstGeom prst="rect">
            <a:avLst/>
          </a:prstGeom>
          <a:blipFill>
            <a:blip r:embed="rId3" cstate="print"/>
            <a:stretch>
              <a:fillRect/>
            </a:stretch>
          </a:blipFill>
        </p:spPr>
        <p:txBody>
          <a:bodyPr wrap="square" lIns="0" tIns="0" rIns="0" bIns="0" rtlCol="0"/>
          <a:lstStyle/>
          <a:p>
            <a:endParaRPr sz="1588" dirty="0"/>
          </a:p>
        </p:txBody>
      </p:sp>
      <p:sp>
        <p:nvSpPr>
          <p:cNvPr id="94" name="object 94"/>
          <p:cNvSpPr txBox="1"/>
          <p:nvPr/>
        </p:nvSpPr>
        <p:spPr>
          <a:xfrm>
            <a:off x="7135132" y="3867948"/>
            <a:ext cx="517151" cy="245324"/>
          </a:xfrm>
          <a:prstGeom prst="rect">
            <a:avLst/>
          </a:prstGeom>
        </p:spPr>
        <p:txBody>
          <a:bodyPr vert="horz" wrap="square" lIns="0" tIns="0" rIns="0" bIns="0" rtlCol="0">
            <a:spAutoFit/>
          </a:bodyPr>
          <a:lstStyle/>
          <a:p>
            <a:pPr marL="11206" marR="4483" indent="81807">
              <a:lnSpc>
                <a:spcPct val="128600"/>
              </a:lnSpc>
            </a:pPr>
            <a:r>
              <a:rPr sz="618" spc="-4" dirty="0">
                <a:solidFill>
                  <a:srgbClr val="44546A"/>
                </a:solidFill>
                <a:latin typeface="Calibri"/>
                <a:cs typeface="Calibri"/>
              </a:rPr>
              <a:t>IT Support Brandon Silvers</a:t>
            </a:r>
            <a:endParaRPr sz="618" dirty="0">
              <a:latin typeface="Calibri"/>
              <a:cs typeface="Calibri"/>
            </a:endParaRPr>
          </a:p>
        </p:txBody>
      </p:sp>
      <p:sp>
        <p:nvSpPr>
          <p:cNvPr id="95" name="object 95"/>
          <p:cNvSpPr/>
          <p:nvPr/>
        </p:nvSpPr>
        <p:spPr>
          <a:xfrm>
            <a:off x="7019365" y="4297679"/>
            <a:ext cx="747656" cy="389965"/>
          </a:xfrm>
          <a:prstGeom prst="rect">
            <a:avLst/>
          </a:prstGeom>
          <a:blipFill>
            <a:blip r:embed="rId3" cstate="print"/>
            <a:stretch>
              <a:fillRect/>
            </a:stretch>
          </a:blipFill>
        </p:spPr>
        <p:txBody>
          <a:bodyPr wrap="square" lIns="0" tIns="0" rIns="0" bIns="0" rtlCol="0"/>
          <a:lstStyle/>
          <a:p>
            <a:endParaRPr sz="1588" dirty="0"/>
          </a:p>
        </p:txBody>
      </p:sp>
      <p:sp>
        <p:nvSpPr>
          <p:cNvPr id="96" name="object 96"/>
          <p:cNvSpPr txBox="1"/>
          <p:nvPr/>
        </p:nvSpPr>
        <p:spPr>
          <a:xfrm>
            <a:off x="7112188" y="4333216"/>
            <a:ext cx="563096" cy="245324"/>
          </a:xfrm>
          <a:prstGeom prst="rect">
            <a:avLst/>
          </a:prstGeom>
        </p:spPr>
        <p:txBody>
          <a:bodyPr vert="horz" wrap="square" lIns="0" tIns="0" rIns="0" bIns="0" rtlCol="0">
            <a:spAutoFit/>
          </a:bodyPr>
          <a:lstStyle/>
          <a:p>
            <a:pPr marL="11206" marR="4483" indent="95255">
              <a:lnSpc>
                <a:spcPct val="128600"/>
              </a:lnSpc>
            </a:pPr>
            <a:r>
              <a:rPr sz="618" spc="-4" dirty="0">
                <a:solidFill>
                  <a:srgbClr val="44546A"/>
                </a:solidFill>
                <a:latin typeface="Calibri"/>
                <a:cs typeface="Calibri"/>
              </a:rPr>
              <a:t>OneSource Holley Schramski</a:t>
            </a:r>
            <a:endParaRPr sz="618" dirty="0">
              <a:latin typeface="Calibri"/>
              <a:cs typeface="Calibri"/>
            </a:endParaRPr>
          </a:p>
        </p:txBody>
      </p:sp>
      <p:sp>
        <p:nvSpPr>
          <p:cNvPr id="97" name="object 97"/>
          <p:cNvSpPr/>
          <p:nvPr/>
        </p:nvSpPr>
        <p:spPr>
          <a:xfrm>
            <a:off x="3283772" y="1651299"/>
            <a:ext cx="1177962" cy="449131"/>
          </a:xfrm>
          <a:prstGeom prst="rect">
            <a:avLst/>
          </a:prstGeom>
          <a:blipFill>
            <a:blip r:embed="rId5" cstate="print"/>
            <a:stretch>
              <a:fillRect/>
            </a:stretch>
          </a:blipFill>
        </p:spPr>
        <p:txBody>
          <a:bodyPr wrap="square" lIns="0" tIns="0" rIns="0" bIns="0" rtlCol="0"/>
          <a:lstStyle/>
          <a:p>
            <a:endParaRPr sz="1588" dirty="0"/>
          </a:p>
        </p:txBody>
      </p:sp>
      <p:sp>
        <p:nvSpPr>
          <p:cNvPr id="98" name="object 98"/>
          <p:cNvSpPr txBox="1"/>
          <p:nvPr/>
        </p:nvSpPr>
        <p:spPr>
          <a:xfrm>
            <a:off x="3472751" y="1767517"/>
            <a:ext cx="798419" cy="245324"/>
          </a:xfrm>
          <a:prstGeom prst="rect">
            <a:avLst/>
          </a:prstGeom>
        </p:spPr>
        <p:txBody>
          <a:bodyPr vert="horz" wrap="square" lIns="0" tIns="0" rIns="0" bIns="0" rtlCol="0">
            <a:spAutoFit/>
          </a:bodyPr>
          <a:lstStyle/>
          <a:p>
            <a:pPr marL="128314" marR="4483" indent="-117668">
              <a:lnSpc>
                <a:spcPct val="128600"/>
              </a:lnSpc>
            </a:pPr>
            <a:r>
              <a:rPr sz="618" spc="-4" dirty="0">
                <a:solidFill>
                  <a:srgbClr val="44546A"/>
                </a:solidFill>
                <a:latin typeface="Calibri"/>
                <a:cs typeface="Calibri"/>
              </a:rPr>
              <a:t>Associate Vice President Holley Schramski</a:t>
            </a:r>
            <a:endParaRPr sz="618" dirty="0">
              <a:latin typeface="Calibri"/>
              <a:cs typeface="Calibri"/>
            </a:endParaRPr>
          </a:p>
        </p:txBody>
      </p:sp>
      <p:sp>
        <p:nvSpPr>
          <p:cNvPr id="99" name="object 99"/>
          <p:cNvSpPr/>
          <p:nvPr/>
        </p:nvSpPr>
        <p:spPr>
          <a:xfrm>
            <a:off x="4612341" y="1651299"/>
            <a:ext cx="1172583" cy="449131"/>
          </a:xfrm>
          <a:prstGeom prst="rect">
            <a:avLst/>
          </a:prstGeom>
          <a:blipFill>
            <a:blip r:embed="rId6" cstate="print"/>
            <a:stretch>
              <a:fillRect/>
            </a:stretch>
          </a:blipFill>
        </p:spPr>
        <p:txBody>
          <a:bodyPr wrap="square" lIns="0" tIns="0" rIns="0" bIns="0" rtlCol="0"/>
          <a:lstStyle/>
          <a:p>
            <a:endParaRPr sz="1588" dirty="0"/>
          </a:p>
        </p:txBody>
      </p:sp>
      <p:sp>
        <p:nvSpPr>
          <p:cNvPr id="100" name="object 100"/>
          <p:cNvSpPr txBox="1"/>
          <p:nvPr/>
        </p:nvSpPr>
        <p:spPr>
          <a:xfrm>
            <a:off x="4713201" y="1724487"/>
            <a:ext cx="970429" cy="300275"/>
          </a:xfrm>
          <a:prstGeom prst="rect">
            <a:avLst/>
          </a:prstGeom>
        </p:spPr>
        <p:txBody>
          <a:bodyPr vert="horz" wrap="square" lIns="0" tIns="0" rIns="0" bIns="0" rtlCol="0">
            <a:spAutoFit/>
          </a:bodyPr>
          <a:lstStyle/>
          <a:p>
            <a:pPr marL="10646" marR="4483" algn="ctr">
              <a:lnSpc>
                <a:spcPts val="679"/>
              </a:lnSpc>
            </a:pPr>
            <a:r>
              <a:rPr sz="618" spc="-4" dirty="0">
                <a:solidFill>
                  <a:srgbClr val="44546A"/>
                </a:solidFill>
                <a:latin typeface="Calibri"/>
                <a:cs typeface="Calibri"/>
              </a:rPr>
              <a:t>Sr. Associate Vice President &amp; Budget Director</a:t>
            </a:r>
            <a:endParaRPr sz="618" dirty="0">
              <a:latin typeface="Calibri"/>
              <a:cs typeface="Calibri"/>
            </a:endParaRPr>
          </a:p>
          <a:p>
            <a:pPr algn="ctr">
              <a:spcBef>
                <a:spcPts val="199"/>
              </a:spcBef>
            </a:pPr>
            <a:r>
              <a:rPr sz="618" spc="-4" dirty="0">
                <a:solidFill>
                  <a:srgbClr val="44546A"/>
                </a:solidFill>
                <a:latin typeface="Calibri"/>
                <a:cs typeface="Calibri"/>
              </a:rPr>
              <a:t>James Shore</a:t>
            </a:r>
            <a:endParaRPr sz="618" dirty="0">
              <a:latin typeface="Calibri"/>
              <a:cs typeface="Calibri"/>
            </a:endParaRPr>
          </a:p>
        </p:txBody>
      </p:sp>
    </p:spTree>
    <p:extLst>
      <p:ext uri="{BB962C8B-B14F-4D97-AF65-F5344CB8AC3E}">
        <p14:creationId xmlns:p14="http://schemas.microsoft.com/office/powerpoint/2010/main" val="2786719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ORGIA BRAND">
      <a:dk1>
        <a:srgbClr val="000000"/>
      </a:dk1>
      <a:lt1>
        <a:srgbClr val="FFFFFF"/>
      </a:lt1>
      <a:dk2>
        <a:srgbClr val="BA0C2F"/>
      </a:dk2>
      <a:lt2>
        <a:srgbClr val="D6D2C4"/>
      </a:lt2>
      <a:accent1>
        <a:srgbClr val="9EA2A2"/>
      </a:accent1>
      <a:accent2>
        <a:srgbClr val="66435A"/>
      </a:accent2>
      <a:accent3>
        <a:srgbClr val="BFB800"/>
      </a:accent3>
      <a:accent4>
        <a:srgbClr val="00677F"/>
      </a:accent4>
      <a:accent5>
        <a:srgbClr val="776E64"/>
      </a:accent5>
      <a:accent6>
        <a:srgbClr val="FFCD00"/>
      </a:accent6>
      <a:hlink>
        <a:srgbClr val="00A3AD"/>
      </a:hlink>
      <a:folHlink>
        <a:srgbClr val="594A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rd-uga-presentation-template [Read-Only]" id="{FFB64B37-81B9-440D-B145-BC2E56E16AAD}" vid="{02AFC969-011C-4AA8-8795-9B38ABA6E6C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Resources_ResearchRetreat</Template>
  <TotalTime>2248</TotalTime>
  <Words>3758</Words>
  <Application>Microsoft Office PowerPoint</Application>
  <PresentationFormat>On-screen Show (4:3)</PresentationFormat>
  <Paragraphs>688</Paragraphs>
  <Slides>58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5" baseType="lpstr">
      <vt:lpstr>Arial</vt:lpstr>
      <vt:lpstr>Calibri</vt:lpstr>
      <vt:lpstr>Georgia</vt:lpstr>
      <vt:lpstr>Times New Roman</vt:lpstr>
      <vt:lpstr>Verdana</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mhunter</dc:creator>
  <cp:lastModifiedBy>mhunter</cp:lastModifiedBy>
  <cp:revision>62</cp:revision>
  <cp:lastPrinted>2018-06-28T11:47:32Z</cp:lastPrinted>
  <dcterms:created xsi:type="dcterms:W3CDTF">2017-12-15T12:47:11Z</dcterms:created>
  <dcterms:modified xsi:type="dcterms:W3CDTF">2018-06-29T15:25:31Z</dcterms:modified>
</cp:coreProperties>
</file>